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8" r:id="rId3"/>
    <p:sldId id="260" r:id="rId4"/>
    <p:sldId id="261" r:id="rId5"/>
    <p:sldId id="262" r:id="rId6"/>
    <p:sldId id="263" r:id="rId7"/>
    <p:sldId id="264" r:id="rId8"/>
    <p:sldId id="265" r:id="rId9"/>
    <p:sldId id="266" r:id="rId10"/>
    <p:sldId id="268" r:id="rId11"/>
    <p:sldId id="269" r:id="rId12"/>
    <p:sldId id="270" r:id="rId13"/>
    <p:sldId id="271" r:id="rId14"/>
    <p:sldId id="272" r:id="rId15"/>
    <p:sldId id="273" r:id="rId16"/>
    <p:sldId id="274" r:id="rId17"/>
    <p:sldId id="275" r:id="rId18"/>
    <p:sldId id="276" r:id="rId19"/>
    <p:sldId id="277" r:id="rId20"/>
    <p:sldId id="278" r:id="rId21"/>
    <p:sldId id="280" r:id="rId22"/>
    <p:sldId id="281" r:id="rId23"/>
    <p:sldId id="282" r:id="rId24"/>
    <p:sldId id="283" r:id="rId25"/>
    <p:sldId id="284" r:id="rId26"/>
    <p:sldId id="285" r:id="rId27"/>
    <p:sldId id="286" r:id="rId28"/>
    <p:sldId id="287" r:id="rId29"/>
    <p:sldId id="288" r:id="rId30"/>
    <p:sldId id="289" r:id="rId31"/>
    <p:sldId id="290" r:id="rId32"/>
  </p:sldIdLst>
  <p:sldSz cx="9906000" cy="6858000" type="A4"/>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100" d="100"/>
          <a:sy n="100" d="100"/>
        </p:scale>
        <p:origin x="-276" y="61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906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5BD9C203-696A-4CAB-83EA-82EC135175DE}" type="datetimeFigureOut">
              <a:rPr lang="fa-IR" smtClean="0"/>
              <a:t>26/06/1436</a:t>
            </a:fld>
            <a:endParaRPr lang="fa-I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fa-I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2BFB95CC-54BE-4961-BCA5-D0BB9847F8F7}" type="slidenum">
              <a:rPr lang="fa-IR" smtClean="0"/>
              <a:t>‹#›</a:t>
            </a:fld>
            <a:endParaRPr lang="fa-IR"/>
          </a:p>
        </p:txBody>
      </p:sp>
      <p:grpSp>
        <p:nvGrpSpPr>
          <p:cNvPr id="8" name="Group 7"/>
          <p:cNvGrpSpPr/>
          <p:nvPr/>
        </p:nvGrpSpPr>
        <p:grpSpPr>
          <a:xfrm>
            <a:off x="1293609" y="2887530"/>
            <a:ext cx="7344036"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09689"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281953" y="1387737"/>
            <a:ext cx="7342095"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485900" y="3767862"/>
            <a:ext cx="69342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D9C203-696A-4CAB-83EA-82EC135175DE}" type="datetimeFigureOut">
              <a:rPr lang="fa-IR" smtClean="0"/>
              <a:t>26/06/1436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BFB95CC-54BE-4961-BCA5-D0BB9847F8F7}" type="slidenum">
              <a:rPr lang="fa-IR" smtClean="0"/>
              <a:t>‹#›</a:t>
            </a:fld>
            <a:endParaRPr lang="fa-IR"/>
          </a:p>
        </p:txBody>
      </p:sp>
      <p:grpSp>
        <p:nvGrpSpPr>
          <p:cNvPr id="11" name="Group 10"/>
          <p:cNvGrpSpPr/>
          <p:nvPr/>
        </p:nvGrpSpPr>
        <p:grpSpPr>
          <a:xfrm>
            <a:off x="1270299" y="1392217"/>
            <a:ext cx="7344036" cy="923330"/>
            <a:chOff x="1172584" y="1381459"/>
            <a:chExt cx="6779110" cy="923330"/>
          </a:xfrm>
        </p:grpSpPr>
        <p:sp>
          <p:nvSpPr>
            <p:cNvPr id="15" name="TextBox 14"/>
            <p:cNvSpPr txBox="1"/>
            <p:nvPr/>
          </p:nvSpPr>
          <p:spPr>
            <a:xfrm>
              <a:off x="4147073" y="1381459"/>
              <a:ext cx="809689"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30441" y="559399"/>
            <a:ext cx="1818042"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5863" y="849855"/>
            <a:ext cx="5966910"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D9C203-696A-4CAB-83EA-82EC135175DE}" type="datetimeFigureOut">
              <a:rPr lang="fa-IR" smtClean="0"/>
              <a:t>26/06/1436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BFB95CC-54BE-4961-BCA5-D0BB9847F8F7}" type="slidenum">
              <a:rPr lang="fa-IR" smtClean="0"/>
              <a:t>‹#›</a:t>
            </a:fld>
            <a:endParaRPr lang="fa-IR"/>
          </a:p>
        </p:txBody>
      </p:sp>
      <p:grpSp>
        <p:nvGrpSpPr>
          <p:cNvPr id="11" name="Group 10"/>
          <p:cNvGrpSpPr/>
          <p:nvPr/>
        </p:nvGrpSpPr>
        <p:grpSpPr>
          <a:xfrm rot="5400000">
            <a:off x="4463145" y="2880823"/>
            <a:ext cx="5480154" cy="923330"/>
            <a:chOff x="1815339" y="1416971"/>
            <a:chExt cx="5480154" cy="852305"/>
          </a:xfrm>
        </p:grpSpPr>
        <p:sp>
          <p:nvSpPr>
            <p:cNvPr id="12" name="TextBox 11"/>
            <p:cNvSpPr txBox="1"/>
            <p:nvPr/>
          </p:nvSpPr>
          <p:spPr>
            <a:xfrm>
              <a:off x="4147074" y="1416971"/>
              <a:ext cx="877163" cy="852305"/>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D9C203-696A-4CAB-83EA-82EC135175DE}" type="datetimeFigureOut">
              <a:rPr lang="fa-IR" smtClean="0"/>
              <a:t>26/06/1436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BFB95CC-54BE-4961-BCA5-D0BB9847F8F7}" type="slidenum">
              <a:rPr lang="fa-IR" smtClean="0"/>
              <a:t>‹#›</a:t>
            </a:fld>
            <a:endParaRPr lang="fa-IR"/>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270299" y="1392217"/>
            <a:ext cx="7344036" cy="923330"/>
            <a:chOff x="1172584" y="1381459"/>
            <a:chExt cx="6779110" cy="923330"/>
          </a:xfrm>
        </p:grpSpPr>
        <p:sp>
          <p:nvSpPr>
            <p:cNvPr id="13" name="TextBox 12"/>
            <p:cNvSpPr txBox="1"/>
            <p:nvPr/>
          </p:nvSpPr>
          <p:spPr>
            <a:xfrm>
              <a:off x="4147073" y="1381459"/>
              <a:ext cx="809689"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906000" cy="6858000"/>
          </a:xfrm>
          <a:prstGeom prst="rect">
            <a:avLst/>
          </a:prstGeom>
        </p:spPr>
      </p:pic>
      <p:grpSp>
        <p:nvGrpSpPr>
          <p:cNvPr id="7" name="Group 7"/>
          <p:cNvGrpSpPr/>
          <p:nvPr/>
        </p:nvGrpSpPr>
        <p:grpSpPr>
          <a:xfrm>
            <a:off x="1270299" y="2887579"/>
            <a:ext cx="7344036" cy="923330"/>
            <a:chOff x="1172584" y="1381459"/>
            <a:chExt cx="6779110" cy="923330"/>
          </a:xfrm>
        </p:grpSpPr>
        <p:sp>
          <p:nvSpPr>
            <p:cNvPr id="9" name="TextBox 8"/>
            <p:cNvSpPr txBox="1"/>
            <p:nvPr/>
          </p:nvSpPr>
          <p:spPr>
            <a:xfrm>
              <a:off x="4147073" y="1381459"/>
              <a:ext cx="809689"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747544" y="1204857"/>
            <a:ext cx="8400939"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57519" y="3767317"/>
            <a:ext cx="8379309"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D9C203-696A-4CAB-83EA-82EC135175DE}" type="datetimeFigureOut">
              <a:rPr lang="fa-IR" smtClean="0"/>
              <a:t>26/06/1436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BFB95CC-54BE-4961-BCA5-D0BB9847F8F7}" type="slidenum">
              <a:rPr lang="fa-IR" smtClean="0"/>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BD9C203-696A-4CAB-83EA-82EC135175DE}" type="datetimeFigureOut">
              <a:rPr lang="fa-IR" smtClean="0"/>
              <a:t>26/06/1436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BFB95CC-54BE-4961-BCA5-D0BB9847F8F7}" type="slidenum">
              <a:rPr lang="fa-IR" smtClean="0"/>
              <a:t>‹#›</a:t>
            </a:fld>
            <a:endParaRPr lang="fa-IR"/>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270299" y="1392217"/>
            <a:ext cx="7344036" cy="923330"/>
            <a:chOff x="1172584" y="1381459"/>
            <a:chExt cx="6779110" cy="923330"/>
          </a:xfrm>
        </p:grpSpPr>
        <p:sp>
          <p:nvSpPr>
            <p:cNvPr id="14" name="TextBox 13"/>
            <p:cNvSpPr txBox="1"/>
            <p:nvPr/>
          </p:nvSpPr>
          <p:spPr>
            <a:xfrm>
              <a:off x="4147073" y="1381459"/>
              <a:ext cx="809689"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742950" y="2240280"/>
            <a:ext cx="4120896"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5032247" y="2240280"/>
            <a:ext cx="4120896"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139190" y="2240280"/>
            <a:ext cx="3729317"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45862" y="2947595"/>
            <a:ext cx="4120896"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419165" y="2240280"/>
            <a:ext cx="3734562"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2" y="2944368"/>
            <a:ext cx="4116372"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BD9C203-696A-4CAB-83EA-82EC135175DE}" type="datetimeFigureOut">
              <a:rPr lang="fa-IR" smtClean="0"/>
              <a:t>26/06/1436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2BFB95CC-54BE-4961-BCA5-D0BB9847F8F7}" type="slidenum">
              <a:rPr lang="fa-IR" smtClean="0"/>
              <a:t>‹#›</a:t>
            </a:fld>
            <a:endParaRPr lang="fa-IR"/>
          </a:p>
        </p:txBody>
      </p:sp>
      <p:grpSp>
        <p:nvGrpSpPr>
          <p:cNvPr id="14" name="Group 13"/>
          <p:cNvGrpSpPr/>
          <p:nvPr/>
        </p:nvGrpSpPr>
        <p:grpSpPr>
          <a:xfrm>
            <a:off x="1270299" y="1392217"/>
            <a:ext cx="7344036" cy="923330"/>
            <a:chOff x="1172584" y="1381459"/>
            <a:chExt cx="6779110" cy="923330"/>
          </a:xfrm>
        </p:grpSpPr>
        <p:sp>
          <p:nvSpPr>
            <p:cNvPr id="16" name="TextBox 15"/>
            <p:cNvSpPr txBox="1"/>
            <p:nvPr/>
          </p:nvSpPr>
          <p:spPr>
            <a:xfrm>
              <a:off x="4147073" y="1381459"/>
              <a:ext cx="809689"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BD9C203-696A-4CAB-83EA-82EC135175DE}" type="datetimeFigureOut">
              <a:rPr lang="fa-IR" smtClean="0"/>
              <a:t>26/06/1436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2BFB95CC-54BE-4961-BCA5-D0BB9847F8F7}" type="slidenum">
              <a:rPr lang="fa-IR" smtClean="0"/>
              <a:t>‹#›</a:t>
            </a:fld>
            <a:endParaRPr lang="fa-IR"/>
          </a:p>
        </p:txBody>
      </p:sp>
      <p:grpSp>
        <p:nvGrpSpPr>
          <p:cNvPr id="10" name="Group 9"/>
          <p:cNvGrpSpPr/>
          <p:nvPr/>
        </p:nvGrpSpPr>
        <p:grpSpPr>
          <a:xfrm>
            <a:off x="1270299" y="1392217"/>
            <a:ext cx="7344036" cy="923330"/>
            <a:chOff x="1172584" y="1381459"/>
            <a:chExt cx="6779110" cy="923330"/>
          </a:xfrm>
        </p:grpSpPr>
        <p:sp>
          <p:nvSpPr>
            <p:cNvPr id="14" name="TextBox 13"/>
            <p:cNvSpPr txBox="1"/>
            <p:nvPr/>
          </p:nvSpPr>
          <p:spPr>
            <a:xfrm>
              <a:off x="4147073" y="1381459"/>
              <a:ext cx="809689"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D9C203-696A-4CAB-83EA-82EC135175DE}" type="datetimeFigureOut">
              <a:rPr lang="fa-IR" smtClean="0"/>
              <a:t>26/06/1436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2BFB95CC-54BE-4961-BCA5-D0BB9847F8F7}"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54128" y="1678196"/>
            <a:ext cx="3707690"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749668" y="559399"/>
            <a:ext cx="4459723"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454128" y="3603813"/>
            <a:ext cx="369603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D9C203-696A-4CAB-83EA-82EC135175DE}" type="datetimeFigureOut">
              <a:rPr lang="fa-IR" smtClean="0"/>
              <a:t>26/06/1436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BFB95CC-54BE-4961-BCA5-D0BB9847F8F7}" type="slidenum">
              <a:rPr lang="fa-IR" smtClean="0"/>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4209" y="4668819"/>
            <a:ext cx="8414273"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365775" y="666965"/>
            <a:ext cx="516983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45863" y="5324306"/>
            <a:ext cx="8402619"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D9C203-696A-4CAB-83EA-82EC135175DE}" type="datetimeFigureOut">
              <a:rPr lang="fa-IR" smtClean="0"/>
              <a:t>26/06/1436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BFB95CC-54BE-4961-BCA5-D0BB9847F8F7}" type="slidenum">
              <a:rPr lang="fa-IR" smtClean="0"/>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906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45865" y="570156"/>
            <a:ext cx="8402618"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757518" y="2248348"/>
            <a:ext cx="8390964"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90410" y="6161443"/>
            <a:ext cx="2311400" cy="365125"/>
          </a:xfrm>
          <a:prstGeom prst="rect">
            <a:avLst/>
          </a:prstGeom>
        </p:spPr>
        <p:txBody>
          <a:bodyPr vert="horz" lIns="91440" tIns="45720" rIns="91440" bIns="45720" rtlCol="0" anchor="ctr"/>
          <a:lstStyle>
            <a:lvl1pPr algn="l">
              <a:defRPr sz="1200">
                <a:solidFill>
                  <a:schemeClr val="tx2"/>
                </a:solidFill>
              </a:defRPr>
            </a:lvl1pPr>
          </a:lstStyle>
          <a:p>
            <a:fld id="{5BD9C203-696A-4CAB-83EA-82EC135175DE}" type="datetimeFigureOut">
              <a:rPr lang="fa-IR" smtClean="0"/>
              <a:t>26/06/1436</a:t>
            </a:fld>
            <a:endParaRPr lang="fa-IR"/>
          </a:p>
        </p:txBody>
      </p:sp>
      <p:sp>
        <p:nvSpPr>
          <p:cNvPr id="5" name="Footer Placeholder 4"/>
          <p:cNvSpPr>
            <a:spLocks noGrp="1"/>
          </p:cNvSpPr>
          <p:nvPr>
            <p:ph type="ftr" sz="quarter" idx="3"/>
          </p:nvPr>
        </p:nvSpPr>
        <p:spPr>
          <a:xfrm>
            <a:off x="3384550" y="6161443"/>
            <a:ext cx="3136900" cy="365125"/>
          </a:xfrm>
          <a:prstGeom prst="rect">
            <a:avLst/>
          </a:prstGeom>
        </p:spPr>
        <p:txBody>
          <a:bodyPr vert="horz" lIns="91440" tIns="45720" rIns="91440" bIns="45720" rtlCol="0" anchor="ctr"/>
          <a:lstStyle>
            <a:lvl1pPr algn="ctr">
              <a:defRPr sz="1200">
                <a:solidFill>
                  <a:schemeClr val="tx2"/>
                </a:solidFill>
              </a:defRPr>
            </a:lvl1pPr>
          </a:lstStyle>
          <a:p>
            <a:endParaRPr lang="fa-IR"/>
          </a:p>
        </p:txBody>
      </p:sp>
      <p:sp>
        <p:nvSpPr>
          <p:cNvPr id="6" name="Slide Number Placeholder 5"/>
          <p:cNvSpPr>
            <a:spLocks noGrp="1"/>
          </p:cNvSpPr>
          <p:nvPr>
            <p:ph type="sldNum" sz="quarter" idx="4"/>
          </p:nvPr>
        </p:nvSpPr>
        <p:spPr>
          <a:xfrm>
            <a:off x="7192536" y="6161443"/>
            <a:ext cx="2311400" cy="365125"/>
          </a:xfrm>
          <a:prstGeom prst="rect">
            <a:avLst/>
          </a:prstGeom>
        </p:spPr>
        <p:txBody>
          <a:bodyPr vert="horz" lIns="91440" tIns="45720" rIns="91440" bIns="45720" rtlCol="0" anchor="ctr"/>
          <a:lstStyle>
            <a:lvl1pPr algn="r">
              <a:defRPr sz="1200">
                <a:solidFill>
                  <a:schemeClr val="tx2"/>
                </a:solidFill>
              </a:defRPr>
            </a:lvl1pPr>
          </a:lstStyle>
          <a:p>
            <a:fld id="{2BFB95CC-54BE-4961-BCA5-D0BB9847F8F7}" type="slidenum">
              <a:rPr lang="fa-IR" smtClean="0"/>
              <a:t>‹#›</a:t>
            </a:fld>
            <a:endParaRPr lang="fa-I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8541" y="692697"/>
            <a:ext cx="8420100" cy="1470025"/>
          </a:xfrm>
        </p:spPr>
        <p:txBody>
          <a:bodyPr/>
          <a:lstStyle/>
          <a:p>
            <a:r>
              <a:rPr lang="fa-IR" dirty="0" smtClean="0"/>
              <a:t>بسم الله الرحمن الرحیم</a:t>
            </a:r>
            <a:endParaRPr lang="fa-IR" dirty="0"/>
          </a:p>
        </p:txBody>
      </p:sp>
      <p:sp>
        <p:nvSpPr>
          <p:cNvPr id="3" name="Subtitle 2"/>
          <p:cNvSpPr>
            <a:spLocks noGrp="1"/>
          </p:cNvSpPr>
          <p:nvPr>
            <p:ph type="subTitle" idx="1"/>
          </p:nvPr>
        </p:nvSpPr>
        <p:spPr>
          <a:xfrm>
            <a:off x="1520619" y="2924944"/>
            <a:ext cx="6934200" cy="3312368"/>
          </a:xfrm>
        </p:spPr>
        <p:style>
          <a:lnRef idx="1">
            <a:schemeClr val="accent6"/>
          </a:lnRef>
          <a:fillRef idx="2">
            <a:schemeClr val="accent6"/>
          </a:fillRef>
          <a:effectRef idx="1">
            <a:schemeClr val="accent6"/>
          </a:effectRef>
          <a:fontRef idx="minor">
            <a:schemeClr val="dk1"/>
          </a:fontRef>
        </p:style>
        <p:txBody>
          <a:bodyPr>
            <a:normAutofit fontScale="25000" lnSpcReduction="20000"/>
          </a:bodyPr>
          <a:lstStyle/>
          <a:p>
            <a:endParaRPr lang="fa-IR" sz="8000" b="1" dirty="0" smtClean="0">
              <a:solidFill>
                <a:srgbClr val="00B0F0"/>
              </a:solidFill>
              <a:cs typeface="B Roya" pitchFamily="2" charset="-78"/>
            </a:endParaRPr>
          </a:p>
          <a:p>
            <a:r>
              <a:rPr lang="fa-IR" sz="8000" b="1" dirty="0" smtClean="0">
                <a:solidFill>
                  <a:srgbClr val="00B0F0"/>
                </a:solidFill>
                <a:cs typeface="B Roya" pitchFamily="2" charset="-78"/>
              </a:rPr>
              <a:t>روانشناسی رشد1</a:t>
            </a:r>
          </a:p>
          <a:p>
            <a:r>
              <a:rPr lang="fa-IR" sz="8000" b="1" dirty="0" smtClean="0">
                <a:solidFill>
                  <a:srgbClr val="00B0F0"/>
                </a:solidFill>
                <a:cs typeface="B Roya" pitchFamily="2" charset="-78"/>
              </a:rPr>
              <a:t>فصل پنجم</a:t>
            </a:r>
          </a:p>
          <a:p>
            <a:r>
              <a:rPr lang="fa-IR" sz="8000" b="1" dirty="0" smtClean="0">
                <a:solidFill>
                  <a:srgbClr val="00B0F0"/>
                </a:solidFill>
                <a:cs typeface="B Roya" pitchFamily="2" charset="-78"/>
              </a:rPr>
              <a:t>رشد در دوره قبل از تولد</a:t>
            </a:r>
          </a:p>
          <a:p>
            <a:endParaRPr lang="fa-IR" dirty="0" smtClean="0"/>
          </a:p>
          <a:p>
            <a:pPr algn="r"/>
            <a:r>
              <a:rPr lang="fa-IR" sz="5600" dirty="0">
                <a:solidFill>
                  <a:schemeClr val="accent5">
                    <a:lumMod val="60000"/>
                    <a:lumOff val="40000"/>
                  </a:schemeClr>
                </a:solidFill>
                <a:cs typeface="B Roya" pitchFamily="2" charset="-78"/>
              </a:rPr>
              <a:t>کاری </a:t>
            </a:r>
            <a:r>
              <a:rPr lang="fa-IR" sz="5600" dirty="0" smtClean="0">
                <a:solidFill>
                  <a:schemeClr val="accent5">
                    <a:lumMod val="60000"/>
                    <a:lumOff val="40000"/>
                  </a:schemeClr>
                </a:solidFill>
                <a:cs typeface="B Roya" pitchFamily="2" charset="-78"/>
              </a:rPr>
              <a:t>از:</a:t>
            </a:r>
            <a:r>
              <a:rPr lang="fa-IR" sz="5600" dirty="0">
                <a:solidFill>
                  <a:schemeClr val="accent5">
                    <a:lumMod val="60000"/>
                    <a:lumOff val="40000"/>
                  </a:schemeClr>
                </a:solidFill>
                <a:cs typeface="B Roya" pitchFamily="2" charset="-78"/>
              </a:rPr>
              <a:t/>
            </a:r>
            <a:br>
              <a:rPr lang="fa-IR" sz="5600" dirty="0">
                <a:solidFill>
                  <a:schemeClr val="accent5">
                    <a:lumMod val="60000"/>
                    <a:lumOff val="40000"/>
                  </a:schemeClr>
                </a:solidFill>
                <a:cs typeface="B Roya" pitchFamily="2" charset="-78"/>
              </a:rPr>
            </a:br>
            <a:r>
              <a:rPr lang="fa-IR" sz="5600" dirty="0">
                <a:solidFill>
                  <a:schemeClr val="accent5">
                    <a:lumMod val="60000"/>
                    <a:lumOff val="40000"/>
                  </a:schemeClr>
                </a:solidFill>
                <a:cs typeface="B Roya" pitchFamily="2" charset="-78"/>
              </a:rPr>
              <a:t>سید امیر جلال زاده </a:t>
            </a:r>
            <a:br>
              <a:rPr lang="fa-IR" sz="5600" dirty="0">
                <a:solidFill>
                  <a:schemeClr val="accent5">
                    <a:lumMod val="60000"/>
                    <a:lumOff val="40000"/>
                  </a:schemeClr>
                </a:solidFill>
                <a:cs typeface="B Roya" pitchFamily="2" charset="-78"/>
              </a:rPr>
            </a:br>
            <a:r>
              <a:rPr lang="fa-IR" sz="5600" dirty="0">
                <a:solidFill>
                  <a:schemeClr val="accent5">
                    <a:lumMod val="60000"/>
                    <a:lumOff val="40000"/>
                  </a:schemeClr>
                </a:solidFill>
                <a:cs typeface="B Roya" pitchFamily="2" charset="-78"/>
              </a:rPr>
              <a:t>ابراهیم قربانی </a:t>
            </a:r>
            <a:r>
              <a:rPr lang="fa-IR" sz="5600" dirty="0" smtClean="0">
                <a:solidFill>
                  <a:schemeClr val="accent5">
                    <a:lumMod val="60000"/>
                    <a:lumOff val="40000"/>
                  </a:schemeClr>
                </a:solidFill>
                <a:cs typeface="B Roya" pitchFamily="2" charset="-78"/>
              </a:rPr>
              <a:t>پوده</a:t>
            </a:r>
          </a:p>
          <a:p>
            <a:endParaRPr lang="fa-IR" dirty="0">
              <a:solidFill>
                <a:schemeClr val="accent5">
                  <a:lumMod val="60000"/>
                  <a:lumOff val="40000"/>
                </a:schemeClr>
              </a:solidFill>
            </a:endParaRPr>
          </a:p>
          <a:p>
            <a:pPr algn="r"/>
            <a:r>
              <a:rPr lang="fa-IR" sz="5500" dirty="0" smtClean="0">
                <a:solidFill>
                  <a:schemeClr val="accent5">
                    <a:lumMod val="60000"/>
                    <a:lumOff val="40000"/>
                  </a:schemeClr>
                </a:solidFill>
                <a:cs typeface="B Roya" pitchFamily="2" charset="-78"/>
              </a:rPr>
              <a:t>رشته : راهنمایی </a:t>
            </a:r>
            <a:r>
              <a:rPr lang="fa-IR" sz="5500" dirty="0">
                <a:solidFill>
                  <a:schemeClr val="accent5">
                    <a:lumMod val="60000"/>
                    <a:lumOff val="40000"/>
                  </a:schemeClr>
                </a:solidFill>
                <a:cs typeface="B Roya" pitchFamily="2" charset="-78"/>
              </a:rPr>
              <a:t>و مشاوره </a:t>
            </a:r>
          </a:p>
          <a:p>
            <a:pPr algn="r"/>
            <a:r>
              <a:rPr lang="fa-IR" sz="5500" dirty="0">
                <a:solidFill>
                  <a:schemeClr val="accent5">
                    <a:lumMod val="60000"/>
                    <a:lumOff val="40000"/>
                  </a:schemeClr>
                </a:solidFill>
                <a:cs typeface="B Roya" pitchFamily="2" charset="-78"/>
              </a:rPr>
              <a:t>استاد رشیدی</a:t>
            </a:r>
          </a:p>
          <a:p>
            <a:r>
              <a:rPr lang="fa-IR" sz="5500" dirty="0">
                <a:solidFill>
                  <a:schemeClr val="accent5">
                    <a:lumMod val="60000"/>
                    <a:lumOff val="40000"/>
                  </a:schemeClr>
                </a:solidFill>
                <a:cs typeface="B Roya" pitchFamily="2" charset="-78"/>
              </a:rPr>
              <a:t>پاییز 93</a:t>
            </a:r>
          </a:p>
          <a:p>
            <a:endParaRPr lang="fa-IR" dirty="0"/>
          </a:p>
        </p:txBody>
      </p:sp>
    </p:spTree>
    <p:extLst>
      <p:ext uri="{BB962C8B-B14F-4D97-AF65-F5344CB8AC3E}">
        <p14:creationId xmlns:p14="http://schemas.microsoft.com/office/powerpoint/2010/main" val="428468429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endParaRPr lang="en-US" sz="2800" dirty="0">
              <a:cs typeface="B Roya" pitchFamily="2" charset="-78"/>
            </a:endParaRPr>
          </a:p>
          <a:p>
            <a:pPr marL="0" indent="0" algn="ctr">
              <a:buNone/>
            </a:pPr>
            <a:r>
              <a:rPr lang="fa-IR" sz="2800" dirty="0">
                <a:cs typeface="B Roya" pitchFamily="2" charset="-78"/>
              </a:rPr>
              <a:t>« اهمیت حوادث دوران نسبتاً کوتاه بارداری از حوادث دوران زندگی کمتر نیست» </a:t>
            </a:r>
            <a:endParaRPr lang="en-US" sz="2800" dirty="0">
              <a:cs typeface="B Roya" pitchFamily="2" charset="-78"/>
            </a:endParaRPr>
          </a:p>
          <a:p>
            <a:pPr marL="0" indent="0" algn="ctr">
              <a:buNone/>
            </a:pPr>
            <a:r>
              <a:rPr lang="fa-IR" sz="2800" dirty="0">
                <a:cs typeface="B Roya" pitchFamily="2" charset="-78"/>
              </a:rPr>
              <a:t>                                                                                             آرنولد گزل</a:t>
            </a:r>
            <a:endParaRPr lang="en-US" sz="2800" dirty="0">
              <a:cs typeface="B Roya" pitchFamily="2" charset="-78"/>
            </a:endParaRPr>
          </a:p>
          <a:p>
            <a:pPr marL="0" indent="0">
              <a:buNone/>
            </a:pPr>
            <a:endParaRPr lang="fa-IR" sz="2800" dirty="0">
              <a:cs typeface="B Roya" pitchFamily="2" charset="-78"/>
            </a:endParaRPr>
          </a:p>
        </p:txBody>
      </p:sp>
      <p:sp>
        <p:nvSpPr>
          <p:cNvPr id="2" name="Title 1"/>
          <p:cNvSpPr>
            <a:spLocks noGrp="1"/>
          </p:cNvSpPr>
          <p:nvPr>
            <p:ph type="title"/>
          </p:nvPr>
        </p:nvSpPr>
        <p:spPr>
          <a:xfrm>
            <a:off x="776536" y="980728"/>
            <a:ext cx="8402618" cy="1054250"/>
          </a:xfrm>
        </p:spPr>
        <p:txBody>
          <a:bodyPr/>
          <a:lstStyle/>
          <a:p>
            <a:pPr lvl="0">
              <a:spcBef>
                <a:spcPct val="20000"/>
              </a:spcBef>
            </a:pPr>
            <a:r>
              <a:rPr lang="fa-IR" sz="2800" b="1" dirty="0">
                <a:solidFill>
                  <a:schemeClr val="accent1">
                    <a:lumMod val="75000"/>
                  </a:schemeClr>
                </a:solidFill>
                <a:ea typeface="+mn-ea"/>
                <a:cs typeface="B Roya" pitchFamily="2" charset="-78"/>
              </a:rPr>
              <a:t>محیط قبل از تولد</a:t>
            </a:r>
            <a:r>
              <a:rPr lang="fa-IR" sz="2800" b="1" dirty="0">
                <a:solidFill>
                  <a:prstClr val="black">
                    <a:lumMod val="85000"/>
                    <a:lumOff val="15000"/>
                  </a:prstClr>
                </a:solidFill>
                <a:ea typeface="+mn-ea"/>
                <a:cs typeface="B Roya" pitchFamily="2" charset="-78"/>
              </a:rPr>
              <a:t/>
            </a:r>
            <a:br>
              <a:rPr lang="fa-IR" sz="2800" b="1" dirty="0">
                <a:solidFill>
                  <a:prstClr val="black">
                    <a:lumMod val="85000"/>
                    <a:lumOff val="15000"/>
                  </a:prstClr>
                </a:solidFill>
                <a:ea typeface="+mn-ea"/>
                <a:cs typeface="B Roya" pitchFamily="2" charset="-78"/>
              </a:rPr>
            </a:br>
            <a:endParaRPr lang="fa-IR" dirty="0"/>
          </a:p>
        </p:txBody>
      </p:sp>
    </p:spTree>
    <p:extLst>
      <p:ext uri="{BB962C8B-B14F-4D97-AF65-F5344CB8AC3E}">
        <p14:creationId xmlns:p14="http://schemas.microsoft.com/office/powerpoint/2010/main" val="134134393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fa-IR" dirty="0"/>
              <a:t>اگرچه مدت زندگی انسان در درون رحم مادر نسبت به بیرون از آن کوتاه است، اما نا مساعد شدن بودن شرایط این محیط اولیۀ رشد چنان تاثیری بر آدمی دارد که عواقب نارسایی های موجود درآن، هیچ گاه قابل جبران نخواهد بود. برخی از عواملی که در این دوره سبب بروز مشکلاتی در رشد می شوند عبارتند </a:t>
            </a:r>
            <a:r>
              <a:rPr lang="fa-IR" dirty="0" smtClean="0"/>
              <a:t>از:</a:t>
            </a:r>
            <a:endParaRPr lang="fa-IR" dirty="0"/>
          </a:p>
        </p:txBody>
      </p:sp>
      <p:sp>
        <p:nvSpPr>
          <p:cNvPr id="2" name="Title 1"/>
          <p:cNvSpPr>
            <a:spLocks noGrp="1"/>
          </p:cNvSpPr>
          <p:nvPr>
            <p:ph type="title"/>
          </p:nvPr>
        </p:nvSpPr>
        <p:spPr/>
        <p:txBody>
          <a:bodyPr/>
          <a:lstStyle/>
          <a:p>
            <a:endParaRPr lang="fa-IR"/>
          </a:p>
        </p:txBody>
      </p:sp>
    </p:spTree>
    <p:extLst>
      <p:ext uri="{BB962C8B-B14F-4D97-AF65-F5344CB8AC3E}">
        <p14:creationId xmlns:p14="http://schemas.microsoft.com/office/powerpoint/2010/main" val="2627212920"/>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2520" y="1988840"/>
            <a:ext cx="8390964" cy="3877815"/>
          </a:xfrm>
        </p:spPr>
        <p:txBody>
          <a:bodyPr>
            <a:noAutofit/>
          </a:bodyPr>
          <a:lstStyle/>
          <a:p>
            <a:pPr lvl="0" algn="just">
              <a:buFont typeface="Wingdings" pitchFamily="2" charset="2"/>
              <a:buChar char="ü"/>
            </a:pPr>
            <a:r>
              <a:rPr lang="fa-IR" sz="1800" b="1" dirty="0">
                <a:cs typeface="B Roya" pitchFamily="2" charset="-78"/>
              </a:rPr>
              <a:t>بیماری های مسری مادر چون سیفلیس، سرخجه و توکسو پلاسموزیس و غیر مسری مانند فشار خون بالا و بیماری قند.</a:t>
            </a:r>
            <a:endParaRPr lang="en-US" sz="1800" b="1" dirty="0">
              <a:cs typeface="B Roya" pitchFamily="2" charset="-78"/>
            </a:endParaRPr>
          </a:p>
          <a:p>
            <a:pPr lvl="0" algn="just">
              <a:buFont typeface="Wingdings" pitchFamily="2" charset="2"/>
              <a:buChar char="ü"/>
            </a:pPr>
            <a:r>
              <a:rPr lang="fa-IR" sz="1800" b="1" dirty="0">
                <a:cs typeface="B Roya" pitchFamily="2" charset="-78"/>
              </a:rPr>
              <a:t>سیگار، الکلیسم و سوء مصرف سایر مواد،.       </a:t>
            </a:r>
            <a:endParaRPr lang="en-US" sz="1800" b="1" dirty="0">
              <a:cs typeface="B Roya" pitchFamily="2" charset="-78"/>
            </a:endParaRPr>
          </a:p>
          <a:p>
            <a:pPr lvl="0" algn="just">
              <a:buFont typeface="Wingdings" pitchFamily="2" charset="2"/>
              <a:buChar char="ü"/>
            </a:pPr>
            <a:r>
              <a:rPr lang="fa-IR" sz="1800" b="1" dirty="0">
                <a:cs typeface="B Roya" pitchFamily="2" charset="-78"/>
              </a:rPr>
              <a:t>داروها</a:t>
            </a:r>
            <a:endParaRPr lang="en-US" sz="1800" b="1" dirty="0">
              <a:cs typeface="B Roya" pitchFamily="2" charset="-78"/>
            </a:endParaRPr>
          </a:p>
          <a:p>
            <a:pPr lvl="0" algn="just">
              <a:buFont typeface="Wingdings" pitchFamily="2" charset="2"/>
              <a:buChar char="ü"/>
            </a:pPr>
            <a:r>
              <a:rPr lang="fa-IR" sz="1800" b="1" dirty="0">
                <a:cs typeface="B Roya" pitchFamily="2" charset="-78"/>
              </a:rPr>
              <a:t>سوء تغذیه</a:t>
            </a:r>
            <a:endParaRPr lang="en-US" sz="1800" b="1" dirty="0">
              <a:cs typeface="B Roya" pitchFamily="2" charset="-78"/>
            </a:endParaRPr>
          </a:p>
          <a:p>
            <a:pPr lvl="0" algn="just">
              <a:buFont typeface="Wingdings" pitchFamily="2" charset="2"/>
              <a:buChar char="ü"/>
            </a:pPr>
            <a:r>
              <a:rPr lang="fa-IR" sz="1800" b="1" dirty="0">
                <a:cs typeface="B Roya" pitchFamily="2" charset="-78"/>
              </a:rPr>
              <a:t>حالات عاطفی و روانی مادر</a:t>
            </a:r>
            <a:endParaRPr lang="en-US" sz="1800" b="1" dirty="0">
              <a:cs typeface="B Roya" pitchFamily="2" charset="-78"/>
            </a:endParaRPr>
          </a:p>
          <a:p>
            <a:pPr lvl="0" algn="just">
              <a:buFont typeface="Wingdings" pitchFamily="2" charset="2"/>
              <a:buChar char="ü"/>
            </a:pPr>
            <a:r>
              <a:rPr lang="fa-IR" sz="1800" b="1" dirty="0">
                <a:cs typeface="B Roya" pitchFamily="2" charset="-78"/>
              </a:rPr>
              <a:t>سن کم یا زیاد وی</a:t>
            </a:r>
            <a:endParaRPr lang="en-US" sz="1800" b="1" dirty="0">
              <a:cs typeface="B Roya" pitchFamily="2" charset="-78"/>
            </a:endParaRPr>
          </a:p>
          <a:p>
            <a:pPr lvl="0" algn="just">
              <a:buFont typeface="Wingdings" pitchFamily="2" charset="2"/>
              <a:buChar char="ü"/>
            </a:pPr>
            <a:r>
              <a:rPr lang="fa-IR" sz="1800" b="1" dirty="0">
                <a:cs typeface="B Roya" pitchFamily="2" charset="-78"/>
              </a:rPr>
              <a:t>همخونی و عامل </a:t>
            </a:r>
            <a:r>
              <a:rPr lang="en-US" sz="1800" b="1" dirty="0">
                <a:cs typeface="B Roya" pitchFamily="2" charset="-78"/>
              </a:rPr>
              <a:t>RH </a:t>
            </a:r>
          </a:p>
          <a:p>
            <a:pPr lvl="0" algn="just">
              <a:buFont typeface="Wingdings" pitchFamily="2" charset="2"/>
              <a:buChar char="ü"/>
            </a:pPr>
            <a:r>
              <a:rPr lang="fa-IR" sz="1800" b="1" dirty="0">
                <a:cs typeface="B Roya" pitchFamily="2" charset="-78"/>
              </a:rPr>
              <a:t>پرتو نگاری های مکرر یا پرتو درمانی</a:t>
            </a:r>
            <a:endParaRPr lang="en-US" sz="1800" b="1" dirty="0">
              <a:cs typeface="B Roya" pitchFamily="2" charset="-78"/>
            </a:endParaRPr>
          </a:p>
          <a:p>
            <a:pPr lvl="0" algn="just">
              <a:buFont typeface="Wingdings" pitchFamily="2" charset="2"/>
              <a:buChar char="ü"/>
            </a:pPr>
            <a:r>
              <a:rPr lang="fa-IR" sz="1800" b="1" dirty="0">
                <a:cs typeface="B Roya" pitchFamily="2" charset="-78"/>
              </a:rPr>
              <a:t>کار سنگین و مداوم مادر</a:t>
            </a:r>
            <a:endParaRPr lang="en-US" sz="1800" b="1" dirty="0">
              <a:cs typeface="B Roya" pitchFamily="2" charset="-78"/>
            </a:endParaRPr>
          </a:p>
          <a:p>
            <a:pPr lvl="0" algn="just">
              <a:buFont typeface="Wingdings" pitchFamily="2" charset="2"/>
              <a:buChar char="ü"/>
            </a:pPr>
            <a:r>
              <a:rPr lang="fa-IR" sz="1800" b="1" dirty="0">
                <a:cs typeface="B Roya" pitchFamily="2" charset="-78"/>
              </a:rPr>
              <a:t>ضربه ها </a:t>
            </a:r>
            <a:endParaRPr lang="en-US" sz="1800" b="1" dirty="0">
              <a:cs typeface="B Roya" pitchFamily="2" charset="-78"/>
            </a:endParaRPr>
          </a:p>
          <a:p>
            <a:pPr lvl="0" algn="just">
              <a:buFont typeface="Wingdings" pitchFamily="2" charset="2"/>
              <a:buChar char="ü"/>
            </a:pPr>
            <a:r>
              <a:rPr lang="fa-IR" sz="1800" b="1" dirty="0">
                <a:cs typeface="B Roya" pitchFamily="2" charset="-78"/>
              </a:rPr>
              <a:t>فاصلۀ کوتاه بین زایمان ها</a:t>
            </a:r>
            <a:endParaRPr lang="en-US" sz="1800" b="1" dirty="0">
              <a:cs typeface="B Roya" pitchFamily="2" charset="-78"/>
            </a:endParaRPr>
          </a:p>
          <a:p>
            <a:pPr lvl="0" algn="just">
              <a:buFont typeface="Wingdings" pitchFamily="2" charset="2"/>
              <a:buChar char="ü"/>
            </a:pPr>
            <a:r>
              <a:rPr lang="fa-IR" sz="1800" b="1" dirty="0">
                <a:cs typeface="B Roya" pitchFamily="2" charset="-78"/>
              </a:rPr>
              <a:t>آسیب پذیری جنین و </a:t>
            </a:r>
            <a:endParaRPr lang="en-US" sz="1800" b="1" dirty="0">
              <a:cs typeface="B Roya" pitchFamily="2" charset="-78"/>
            </a:endParaRPr>
          </a:p>
          <a:p>
            <a:pPr lvl="0" algn="just">
              <a:buFont typeface="Wingdings" pitchFamily="2" charset="2"/>
              <a:buChar char="ü"/>
            </a:pPr>
            <a:r>
              <a:rPr lang="fa-IR" sz="1800" b="1" dirty="0">
                <a:cs typeface="B Roya" pitchFamily="2" charset="-78"/>
              </a:rPr>
              <a:t>نگرش مادر نسبت به جنین</a:t>
            </a:r>
            <a:endParaRPr lang="en-US" sz="1800" b="1" dirty="0">
              <a:cs typeface="B Roya" pitchFamily="2" charset="-78"/>
            </a:endParaRPr>
          </a:p>
          <a:p>
            <a:pPr algn="just">
              <a:buFont typeface="Wingdings" pitchFamily="2" charset="2"/>
              <a:buChar char="ü"/>
            </a:pPr>
            <a:endParaRPr lang="fa-IR" sz="1800" b="1" dirty="0">
              <a:cs typeface="B Roya" pitchFamily="2" charset="-78"/>
            </a:endParaRPr>
          </a:p>
        </p:txBody>
      </p:sp>
      <p:sp>
        <p:nvSpPr>
          <p:cNvPr id="2" name="Title 1"/>
          <p:cNvSpPr>
            <a:spLocks noGrp="1"/>
          </p:cNvSpPr>
          <p:nvPr>
            <p:ph type="title"/>
          </p:nvPr>
        </p:nvSpPr>
        <p:spPr/>
        <p:txBody>
          <a:bodyPr/>
          <a:lstStyle/>
          <a:p>
            <a:endParaRPr lang="fa-IR"/>
          </a:p>
        </p:txBody>
      </p:sp>
    </p:spTree>
    <p:extLst>
      <p:ext uri="{BB962C8B-B14F-4D97-AF65-F5344CB8AC3E}">
        <p14:creationId xmlns:p14="http://schemas.microsoft.com/office/powerpoint/2010/main" val="1688536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6536" y="1628800"/>
            <a:ext cx="8390964" cy="3877815"/>
          </a:xfrm>
        </p:spPr>
        <p:txBody>
          <a:bodyPr>
            <a:noAutofit/>
          </a:bodyPr>
          <a:lstStyle/>
          <a:p>
            <a:pPr algn="just"/>
            <a:r>
              <a:rPr lang="fa-IR" sz="2800" b="1" dirty="0">
                <a:cs typeface="B Roya" pitchFamily="2" charset="-78"/>
              </a:rPr>
              <a:t>الف) بیماری ها ی مسری</a:t>
            </a:r>
            <a:endParaRPr lang="en-US" sz="2800" dirty="0">
              <a:cs typeface="B Roya" pitchFamily="2" charset="-78"/>
            </a:endParaRPr>
          </a:p>
          <a:p>
            <a:pPr algn="just"/>
            <a:r>
              <a:rPr lang="fa-IR" sz="2800" b="1" dirty="0">
                <a:cs typeface="B Roya" pitchFamily="2" charset="-78"/>
              </a:rPr>
              <a:t>سیفلیس:</a:t>
            </a:r>
            <a:r>
              <a:rPr lang="fa-IR" sz="2800" dirty="0">
                <a:cs typeface="B Roya" pitchFamily="2" charset="-78"/>
              </a:rPr>
              <a:t> عامل بیماری سیفلیس، از جفت عبور نموده و علاوه بر ایجاد نارسایی های هوشی، اختلال های حسی و حرکتی به ویژه کوری، صرع، مشکلات قلبی – عروقی و روانی به وجود می آورد.</a:t>
            </a:r>
            <a:endParaRPr lang="en-US" sz="2800" dirty="0">
              <a:cs typeface="B Roya" pitchFamily="2" charset="-78"/>
            </a:endParaRPr>
          </a:p>
          <a:p>
            <a:pPr algn="just"/>
            <a:r>
              <a:rPr lang="fa-IR" sz="2800" b="1" dirty="0">
                <a:cs typeface="B Roya" pitchFamily="2" charset="-78"/>
              </a:rPr>
              <a:t>سرخجه:</a:t>
            </a:r>
            <a:r>
              <a:rPr lang="fa-IR" sz="2800" dirty="0">
                <a:cs typeface="B Roya" pitchFamily="2" charset="-78"/>
              </a:rPr>
              <a:t> تاثیر ویروس سرخجه به ویژه در سه ماه اول بارداری، سبب نارسایی های هوشی، کوری، کری، اختلال های مادر زادی قلب و تولد پیش از موعد می شود. این بیماری واکسن دارد و تزریق آن به دخترانی که قبل از ازدواج مبتلا به آن نشده باشند، اکیداً توصیه می گردد.</a:t>
            </a:r>
            <a:endParaRPr lang="en-US" sz="2800" dirty="0">
              <a:cs typeface="B Roya" pitchFamily="2" charset="-78"/>
            </a:endParaRPr>
          </a:p>
          <a:p>
            <a:pPr algn="just"/>
            <a:r>
              <a:rPr lang="fa-IR" sz="2800" b="1" dirty="0">
                <a:cs typeface="B Roya" pitchFamily="2" charset="-78"/>
              </a:rPr>
              <a:t>توکسوپلاسموزیس:</a:t>
            </a:r>
            <a:r>
              <a:rPr lang="fa-IR" sz="2800" dirty="0">
                <a:cs typeface="B Roya" pitchFamily="2" charset="-78"/>
              </a:rPr>
              <a:t> عامل این بیماری از مادر به جنین منتقل شده و در صورت شدت ، به مرگ وی منجر می شود.</a:t>
            </a:r>
            <a:endParaRPr lang="en-US" sz="2800" dirty="0">
              <a:cs typeface="B Roya" pitchFamily="2" charset="-78"/>
            </a:endParaRPr>
          </a:p>
          <a:p>
            <a:pPr algn="just"/>
            <a:endParaRPr lang="fa-IR" sz="2800" dirty="0">
              <a:cs typeface="B Roya" pitchFamily="2" charset="-78"/>
            </a:endParaRPr>
          </a:p>
        </p:txBody>
      </p:sp>
      <p:sp>
        <p:nvSpPr>
          <p:cNvPr id="2" name="Title 1"/>
          <p:cNvSpPr>
            <a:spLocks noGrp="1"/>
          </p:cNvSpPr>
          <p:nvPr>
            <p:ph type="title"/>
          </p:nvPr>
        </p:nvSpPr>
        <p:spPr/>
        <p:txBody>
          <a:bodyPr>
            <a:normAutofit/>
          </a:bodyPr>
          <a:lstStyle/>
          <a:p>
            <a:pPr marL="742950" lvl="0" indent="-742950">
              <a:buFont typeface="+mj-lt"/>
              <a:buAutoNum type="arabicParenR"/>
            </a:pPr>
            <a:r>
              <a:rPr lang="fa-IR" b="1" dirty="0"/>
              <a:t>بیماری های </a:t>
            </a:r>
            <a:r>
              <a:rPr lang="fa-IR" b="1" dirty="0" smtClean="0"/>
              <a:t>مادر</a:t>
            </a:r>
            <a:endParaRPr lang="fa-IR" dirty="0"/>
          </a:p>
        </p:txBody>
      </p:sp>
    </p:spTree>
    <p:extLst>
      <p:ext uri="{BB962C8B-B14F-4D97-AF65-F5344CB8AC3E}">
        <p14:creationId xmlns:p14="http://schemas.microsoft.com/office/powerpoint/2010/main" val="1674322763"/>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6536" y="1628800"/>
            <a:ext cx="8390964" cy="3877815"/>
          </a:xfrm>
        </p:spPr>
        <p:txBody>
          <a:bodyPr>
            <a:noAutofit/>
          </a:bodyPr>
          <a:lstStyle/>
          <a:p>
            <a:pPr algn="just"/>
            <a:r>
              <a:rPr lang="fa-IR" sz="2800" dirty="0">
                <a:cs typeface="B Roya" pitchFamily="2" charset="-78"/>
              </a:rPr>
              <a:t> </a:t>
            </a:r>
            <a:endParaRPr lang="en-US" sz="2800" dirty="0">
              <a:cs typeface="B Roya" pitchFamily="2" charset="-78"/>
            </a:endParaRPr>
          </a:p>
          <a:p>
            <a:pPr algn="just"/>
            <a:r>
              <a:rPr lang="fa-IR" sz="2800" b="1" dirty="0">
                <a:cs typeface="B Roya" pitchFamily="2" charset="-78"/>
              </a:rPr>
              <a:t>ب) بیماری های غیر مسری:</a:t>
            </a:r>
            <a:endParaRPr lang="en-US" sz="2800" dirty="0">
              <a:cs typeface="B Roya" pitchFamily="2" charset="-78"/>
            </a:endParaRPr>
          </a:p>
          <a:p>
            <a:pPr algn="just"/>
            <a:r>
              <a:rPr lang="fa-IR" sz="2800" b="1" dirty="0">
                <a:cs typeface="B Roya" pitchFamily="2" charset="-78"/>
              </a:rPr>
              <a:t>بیماری قند: </a:t>
            </a:r>
            <a:r>
              <a:rPr lang="fa-IR" sz="2800" dirty="0">
                <a:cs typeface="B Roya" pitchFamily="2" charset="-78"/>
              </a:rPr>
              <a:t>مادران مبتلا به بیماری قند، بیشتر از دیگران جنین مرده به دنیا می آورند و در صورتی که نوزادنشان زنده بمانند نیز اختلال هایی در دستگاه گردش خون یا تنفسی آنان دیده می شود.</a:t>
            </a:r>
            <a:endParaRPr lang="en-US" sz="2800" dirty="0">
              <a:cs typeface="B Roya" pitchFamily="2" charset="-78"/>
            </a:endParaRPr>
          </a:p>
          <a:p>
            <a:pPr algn="just"/>
            <a:r>
              <a:rPr lang="fa-IR" sz="2800" b="1" dirty="0">
                <a:cs typeface="B Roya" pitchFamily="2" charset="-78"/>
              </a:rPr>
              <a:t>فشار خون بالا: </a:t>
            </a:r>
            <a:r>
              <a:rPr lang="fa-IR" sz="2800" dirty="0">
                <a:cs typeface="B Roya" pitchFamily="2" charset="-78"/>
              </a:rPr>
              <a:t>مادران دارای فشار خون بالا بیشتر از سایرین سقط جنین می کنند و یا نوزاد مرده به دنیا می آورند.</a:t>
            </a:r>
            <a:endParaRPr lang="en-US" sz="2800" dirty="0">
              <a:cs typeface="B Roya" pitchFamily="2" charset="-78"/>
            </a:endParaRPr>
          </a:p>
          <a:p>
            <a:pPr algn="just"/>
            <a:r>
              <a:rPr lang="fa-IR" sz="2800" b="1" dirty="0">
                <a:cs typeface="B Roya" pitchFamily="2" charset="-78"/>
              </a:rPr>
              <a:t>کم خونی:</a:t>
            </a:r>
            <a:r>
              <a:rPr lang="fa-IR" sz="2800" dirty="0">
                <a:cs typeface="B Roya" pitchFamily="2" charset="-78"/>
              </a:rPr>
              <a:t>اگر چه دلایل متعددی دارد اما بیشترین علت آن فقر آهن است کم خونی ممکن است ناشی از کمبود پروتئین یا ویتامین نیز باشد که در بین مادران ایرانی که فاقد تغذیه خوبی هستند، شیوع زیادی دارد.</a:t>
            </a:r>
          </a:p>
        </p:txBody>
      </p:sp>
      <p:sp>
        <p:nvSpPr>
          <p:cNvPr id="2" name="Title 1"/>
          <p:cNvSpPr>
            <a:spLocks noGrp="1"/>
          </p:cNvSpPr>
          <p:nvPr>
            <p:ph type="title"/>
          </p:nvPr>
        </p:nvSpPr>
        <p:spPr/>
        <p:txBody>
          <a:bodyPr/>
          <a:lstStyle/>
          <a:p>
            <a:endParaRPr lang="fa-IR" dirty="0"/>
          </a:p>
        </p:txBody>
      </p:sp>
    </p:spTree>
    <p:extLst>
      <p:ext uri="{BB962C8B-B14F-4D97-AF65-F5344CB8AC3E}">
        <p14:creationId xmlns:p14="http://schemas.microsoft.com/office/powerpoint/2010/main" val="417837007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fa-IR" sz="2800" b="1" dirty="0" smtClean="0">
                <a:cs typeface="B Roya" pitchFamily="2" charset="-78"/>
              </a:rPr>
              <a:t>نیکوتین:</a:t>
            </a:r>
            <a:r>
              <a:rPr lang="fa-IR" sz="2800" dirty="0" smtClean="0">
                <a:cs typeface="B Roya" pitchFamily="2" charset="-78"/>
              </a:rPr>
              <a:t> بسیار تاثیر نامطلوبی بر جنین می گذارد و واکنش جنین نسبت به کمبود اکسیژن ناشی از مصرف دخانیات در مادر، افزایش ضربان قلب است. نوزادان این گونه مادران دچار کمبود وزن و تولد پیش از موعد می شوند که عامل موثری در نارسایی های هوشی است.</a:t>
            </a:r>
            <a:endParaRPr lang="en-US" sz="2800" dirty="0" smtClean="0">
              <a:cs typeface="B Roya" pitchFamily="2" charset="-78"/>
            </a:endParaRPr>
          </a:p>
          <a:p>
            <a:pPr algn="just"/>
            <a:r>
              <a:rPr lang="fa-IR" sz="2800" dirty="0" smtClean="0">
                <a:cs typeface="B Roya" pitchFamily="2" charset="-78"/>
              </a:rPr>
              <a:t>نوشیدن الکل نیز سبب مسمومیت شده و نقص عقلی، ضعف عمومی و ناهنجاری های حسی و حرکتی ایجاد می کند.</a:t>
            </a:r>
            <a:endParaRPr lang="en-US" sz="2800" dirty="0" smtClean="0">
              <a:cs typeface="B Roya" pitchFamily="2" charset="-78"/>
            </a:endParaRPr>
          </a:p>
          <a:p>
            <a:pPr algn="just"/>
            <a:endParaRPr lang="fa-IR" sz="2800" dirty="0">
              <a:cs typeface="B Roya" pitchFamily="2" charset="-78"/>
            </a:endParaRPr>
          </a:p>
        </p:txBody>
      </p:sp>
      <p:sp>
        <p:nvSpPr>
          <p:cNvPr id="2" name="Title 1"/>
          <p:cNvSpPr>
            <a:spLocks noGrp="1"/>
          </p:cNvSpPr>
          <p:nvPr>
            <p:ph type="title"/>
          </p:nvPr>
        </p:nvSpPr>
        <p:spPr/>
        <p:txBody>
          <a:bodyPr>
            <a:normAutofit fontScale="90000"/>
          </a:bodyPr>
          <a:lstStyle/>
          <a:p>
            <a:r>
              <a:rPr lang="fa-IR" dirty="0" smtClean="0"/>
              <a:t>2)</a:t>
            </a:r>
            <a:r>
              <a:rPr lang="fa-IR" b="1" dirty="0"/>
              <a:t> سیگار و الکیسم و سوء مصرف سایر مواد</a:t>
            </a:r>
            <a:endParaRPr lang="fa-IR" dirty="0"/>
          </a:p>
        </p:txBody>
      </p:sp>
    </p:spTree>
    <p:extLst>
      <p:ext uri="{BB962C8B-B14F-4D97-AF65-F5344CB8AC3E}">
        <p14:creationId xmlns:p14="http://schemas.microsoft.com/office/powerpoint/2010/main" val="5947850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fa-IR" sz="2800" dirty="0">
                <a:cs typeface="B Roya" pitchFamily="2" charset="-78"/>
              </a:rPr>
              <a:t>مصرف هرنوع دارو در دورهء بارداری باید با تجویز پزشک بوده و از هر نوع خود درمانی نیز اجتناب گردد. داروهای خواب آور و مسکن ، به دلیل ایجاد وقفه تنفسی و اختلال در جریان خون جنین ، سبب نارسایی های هوش می شوند. </a:t>
            </a:r>
            <a:endParaRPr lang="en-US" sz="2800" dirty="0">
              <a:cs typeface="B Roya" pitchFamily="2" charset="-78"/>
            </a:endParaRPr>
          </a:p>
          <a:p>
            <a:pPr algn="just"/>
            <a:endParaRPr lang="fa-IR" sz="2800" dirty="0">
              <a:cs typeface="B Roya" pitchFamily="2" charset="-78"/>
            </a:endParaRPr>
          </a:p>
        </p:txBody>
      </p:sp>
      <p:sp>
        <p:nvSpPr>
          <p:cNvPr id="2" name="Title 1"/>
          <p:cNvSpPr>
            <a:spLocks noGrp="1"/>
          </p:cNvSpPr>
          <p:nvPr>
            <p:ph type="title"/>
          </p:nvPr>
        </p:nvSpPr>
        <p:spPr/>
        <p:txBody>
          <a:bodyPr>
            <a:normAutofit/>
          </a:bodyPr>
          <a:lstStyle/>
          <a:p>
            <a:r>
              <a:rPr lang="fa-IR" dirty="0" smtClean="0"/>
              <a:t>3)</a:t>
            </a:r>
            <a:r>
              <a:rPr lang="fa-IR" b="1" dirty="0"/>
              <a:t> داروها</a:t>
            </a:r>
            <a:endParaRPr lang="fa-IR" dirty="0"/>
          </a:p>
        </p:txBody>
      </p:sp>
    </p:spTree>
    <p:extLst>
      <p:ext uri="{BB962C8B-B14F-4D97-AF65-F5344CB8AC3E}">
        <p14:creationId xmlns:p14="http://schemas.microsoft.com/office/powerpoint/2010/main" val="159954036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fa-IR" sz="2800" dirty="0">
                <a:cs typeface="B Roya" pitchFamily="2" charset="-78"/>
              </a:rPr>
              <a:t>مطالعات مربوط به تاثیر سوء تغذیه مادر بر جنین مشخص ساخته است مادرانی که در دوره بارداری دچار کمبود شدید مواد پروتئینی ، ویتامین ها و چربی ها بوده اند به مراتب بیشتر از سایر مادران دچار سقط جنین ، تولد نوزادان مرده و یا نارس و دارای اختلال های جسمانی ، عصبی و مغزی شده اند.</a:t>
            </a:r>
            <a:endParaRPr lang="en-US" sz="2800" dirty="0">
              <a:cs typeface="B Roya" pitchFamily="2" charset="-78"/>
            </a:endParaRPr>
          </a:p>
          <a:p>
            <a:pPr marL="0" indent="0" algn="just">
              <a:buNone/>
            </a:pPr>
            <a:endParaRPr lang="fa-IR" sz="2800" dirty="0">
              <a:cs typeface="B Roya" pitchFamily="2" charset="-78"/>
            </a:endParaRPr>
          </a:p>
        </p:txBody>
      </p:sp>
      <p:sp>
        <p:nvSpPr>
          <p:cNvPr id="2" name="Title 1"/>
          <p:cNvSpPr>
            <a:spLocks noGrp="1"/>
          </p:cNvSpPr>
          <p:nvPr>
            <p:ph type="title"/>
          </p:nvPr>
        </p:nvSpPr>
        <p:spPr/>
        <p:txBody>
          <a:bodyPr>
            <a:normAutofit/>
          </a:bodyPr>
          <a:lstStyle/>
          <a:p>
            <a:r>
              <a:rPr lang="fa-IR" dirty="0" smtClean="0"/>
              <a:t>4)</a:t>
            </a:r>
            <a:r>
              <a:rPr lang="fa-IR" b="1" dirty="0"/>
              <a:t> سوء </a:t>
            </a:r>
            <a:r>
              <a:rPr lang="fa-IR" b="1" dirty="0" smtClean="0"/>
              <a:t>تغذیه</a:t>
            </a:r>
            <a:endParaRPr lang="fa-IR" dirty="0"/>
          </a:p>
        </p:txBody>
      </p:sp>
    </p:spTree>
    <p:extLst>
      <p:ext uri="{BB962C8B-B14F-4D97-AF65-F5344CB8AC3E}">
        <p14:creationId xmlns:p14="http://schemas.microsoft.com/office/powerpoint/2010/main" val="3300991756"/>
      </p:ext>
    </p:extLst>
  </p:cSld>
  <p:clrMapOvr>
    <a:masterClrMapping/>
  </p:clrMapOvr>
  <p:transition spd="slow">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fa-IR" sz="2800" dirty="0">
                <a:latin typeface="Raavi" pitchFamily="34" charset="0"/>
              </a:rPr>
              <a:t>هیجان های مادر موجب ترشح هورمون های مختلف از غدد فوق کلیوی و سایر غدد می شود که از طریق جفت به جنین منتقل می گردد.</a:t>
            </a:r>
            <a:endParaRPr lang="en-US" sz="2800" dirty="0">
              <a:latin typeface="Raavi" pitchFamily="34" charset="0"/>
              <a:cs typeface="Raavi" pitchFamily="34" charset="0"/>
            </a:endParaRPr>
          </a:p>
          <a:p>
            <a:pPr marL="0" indent="0">
              <a:buNone/>
            </a:pPr>
            <a:endParaRPr lang="fa-IR" sz="2800" dirty="0">
              <a:latin typeface="Raavi" pitchFamily="34" charset="0"/>
            </a:endParaRPr>
          </a:p>
        </p:txBody>
      </p:sp>
      <p:sp>
        <p:nvSpPr>
          <p:cNvPr id="2" name="Title 1"/>
          <p:cNvSpPr>
            <a:spLocks noGrp="1"/>
          </p:cNvSpPr>
          <p:nvPr>
            <p:ph type="title"/>
          </p:nvPr>
        </p:nvSpPr>
        <p:spPr/>
        <p:txBody>
          <a:bodyPr/>
          <a:lstStyle/>
          <a:p>
            <a:r>
              <a:rPr lang="fa-IR" dirty="0" smtClean="0"/>
              <a:t>5)</a:t>
            </a:r>
            <a:r>
              <a:rPr lang="fa-IR" b="1" dirty="0"/>
              <a:t> حالات عاطفی و روانی مادر</a:t>
            </a:r>
            <a:endParaRPr lang="fa-IR" dirty="0"/>
          </a:p>
        </p:txBody>
      </p:sp>
    </p:spTree>
    <p:extLst>
      <p:ext uri="{BB962C8B-B14F-4D97-AF65-F5344CB8AC3E}">
        <p14:creationId xmlns:p14="http://schemas.microsoft.com/office/powerpoint/2010/main" val="3493569982"/>
      </p:ext>
    </p:extLst>
  </p:cSld>
  <p:clrMapOvr>
    <a:masterClrMapping/>
  </p:clrMapOvr>
  <p:transition spd="slow">
    <p:wheel spokes="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fa-IR" sz="2800" dirty="0">
                <a:latin typeface="Raavi" pitchFamily="34" charset="0"/>
              </a:rPr>
              <a:t>گزارش ها نشان می دهد که بهترین سن ازدواج و زایمان سنین بین 20 تا 28 سالگی است. زیادی سن مادر سبب بروز تغییراتی در کروموزوم ها میشود و احتمال بروز عقب ماندگی در کودک را افزایش می دهد. بالا بودن سن پدر از زیاد بودن سن مادر بیشتر است و موجب بروز عوارض جسمی ، کری مادرزادی و ناهنجاری های سلسله اعصاب مرکزی می شود.</a:t>
            </a:r>
            <a:endParaRPr lang="en-US" sz="2800" dirty="0">
              <a:latin typeface="Raavi" pitchFamily="34" charset="0"/>
              <a:cs typeface="Raavi" pitchFamily="34" charset="0"/>
            </a:endParaRPr>
          </a:p>
          <a:p>
            <a:pPr marL="0" indent="0" algn="just">
              <a:buNone/>
            </a:pPr>
            <a:endParaRPr lang="fa-IR" sz="2800" dirty="0">
              <a:latin typeface="Raavi" pitchFamily="34" charset="0"/>
            </a:endParaRPr>
          </a:p>
        </p:txBody>
      </p:sp>
      <p:sp>
        <p:nvSpPr>
          <p:cNvPr id="2" name="Title 1"/>
          <p:cNvSpPr>
            <a:spLocks noGrp="1"/>
          </p:cNvSpPr>
          <p:nvPr>
            <p:ph type="title"/>
          </p:nvPr>
        </p:nvSpPr>
        <p:spPr/>
        <p:txBody>
          <a:bodyPr/>
          <a:lstStyle/>
          <a:p>
            <a:r>
              <a:rPr lang="fa-IR" dirty="0" smtClean="0"/>
              <a:t>6)</a:t>
            </a:r>
            <a:r>
              <a:rPr lang="fa-IR" b="1" dirty="0"/>
              <a:t> سن کم یا زیاد مادر</a:t>
            </a:r>
            <a:endParaRPr lang="fa-IR" dirty="0"/>
          </a:p>
        </p:txBody>
      </p:sp>
    </p:spTree>
    <p:extLst>
      <p:ext uri="{BB962C8B-B14F-4D97-AF65-F5344CB8AC3E}">
        <p14:creationId xmlns:p14="http://schemas.microsoft.com/office/powerpoint/2010/main" val="345149448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fa-IR" sz="2800" dirty="0">
                <a:cs typeface="B Roya" pitchFamily="2" charset="-78"/>
              </a:rPr>
              <a:t>دوره زندگی پیش از تولد در انسان، یعنی از هنگام باروری تا زمان تولد، در شرایط طبیعی حدود چهل هفته یا 280 روز به طول می انجامد و این در صورتی است که دوره بارداری طبیعی بوده و عوامل یا حوادثی منجر به تولد پیش از موقع و یا سقط جنین نشود. احتمال زنده ماندن جنین، در صورتی که در حدود 28 هفته در رحم مادر بماند نیز وجود دارد اما اگر تولد وی قبل از این زمان صورت بگیرد، به دلیل رشد ناکافی از بین خواهد رفت</a:t>
            </a:r>
            <a:r>
              <a:rPr lang="fa-IR" sz="2800" dirty="0" smtClean="0">
                <a:cs typeface="B Roya" pitchFamily="2" charset="-78"/>
              </a:rPr>
              <a:t>.</a:t>
            </a:r>
            <a:endParaRPr lang="en-US" sz="2800" dirty="0">
              <a:cs typeface="B Roya" pitchFamily="2" charset="-78"/>
            </a:endParaRPr>
          </a:p>
        </p:txBody>
      </p:sp>
      <p:sp>
        <p:nvSpPr>
          <p:cNvPr id="2" name="Title 1"/>
          <p:cNvSpPr>
            <a:spLocks noGrp="1"/>
          </p:cNvSpPr>
          <p:nvPr>
            <p:ph type="title"/>
          </p:nvPr>
        </p:nvSpPr>
        <p:spPr/>
        <p:txBody>
          <a:bodyPr/>
          <a:lstStyle/>
          <a:p>
            <a:r>
              <a:rPr lang="fa-IR" dirty="0"/>
              <a:t>دوره زندگی پیش از تولد </a:t>
            </a:r>
            <a:endParaRPr lang="fa-IR" dirty="0"/>
          </a:p>
        </p:txBody>
      </p:sp>
    </p:spTree>
    <p:extLst>
      <p:ext uri="{BB962C8B-B14F-4D97-AF65-F5344CB8AC3E}">
        <p14:creationId xmlns:p14="http://schemas.microsoft.com/office/powerpoint/2010/main" val="362842711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just">
              <a:buNone/>
            </a:pPr>
            <a:r>
              <a:rPr lang="fa-IR" sz="2800" dirty="0">
                <a:cs typeface="B Roya" pitchFamily="2" charset="-78"/>
              </a:rPr>
              <a:t>منظور از ازدواج افراد همخون ، ازدواج نزدیکان مانند دخترخاله-پسر خاله ، دختر عمو – پسر عمو ، دختر دایی – پسر عمه و یا دختر عمه – پسر دایی است.قبلاً در مورد ژنهای مغلوب و چگونگی ایجاد یک صفت ، توسط آنها صحبت کردیم. در این گونه ازدواج ها ،ژن های مغلوب که می توانستند بدون ظاهر ساختن صفت خود ، توسط یک فردِ حامل به نسل بعد منتقل شوند ، با پیوستن به یکدیگر ، فرصت خود نمایی پیدا می کنند</a:t>
            </a:r>
            <a:r>
              <a:rPr lang="fa-IR" sz="2800" dirty="0" smtClean="0">
                <a:cs typeface="B Roya" pitchFamily="2" charset="-78"/>
              </a:rPr>
              <a:t>.</a:t>
            </a:r>
            <a:br>
              <a:rPr lang="fa-IR" sz="2800" dirty="0" smtClean="0">
                <a:cs typeface="B Roya" pitchFamily="2" charset="-78"/>
              </a:rPr>
            </a:br>
            <a:r>
              <a:rPr lang="fa-IR" sz="2800" dirty="0">
                <a:cs typeface="B Roya" pitchFamily="2" charset="-78"/>
              </a:rPr>
              <a:t>عامل  </a:t>
            </a:r>
            <a:r>
              <a:rPr lang="en-US" sz="2800" dirty="0">
                <a:cs typeface="B Roya" pitchFamily="2" charset="-78"/>
              </a:rPr>
              <a:t>RH</a:t>
            </a:r>
            <a:r>
              <a:rPr lang="fa-IR" sz="2800" dirty="0">
                <a:cs typeface="B Roya" pitchFamily="2" charset="-78"/>
              </a:rPr>
              <a:t> ، یک ماده پروتئینی است که اولین بار در خون ماده میمونی به نام رسوس(</a:t>
            </a:r>
            <a:r>
              <a:rPr lang="en-US" sz="2800" dirty="0">
                <a:cs typeface="B Roya" pitchFamily="2" charset="-78"/>
              </a:rPr>
              <a:t>Rhesus </a:t>
            </a:r>
            <a:r>
              <a:rPr lang="fa-IR" sz="2800" dirty="0">
                <a:cs typeface="B Roya" pitchFamily="2" charset="-78"/>
              </a:rPr>
              <a:t>) پیدا شد و به همین جهت هم نام این عامل یعنی </a:t>
            </a:r>
            <a:r>
              <a:rPr lang="en-US" sz="2800" dirty="0">
                <a:cs typeface="B Roya" pitchFamily="2" charset="-78"/>
              </a:rPr>
              <a:t>RH</a:t>
            </a:r>
            <a:r>
              <a:rPr lang="fa-IR" sz="2800" dirty="0">
                <a:cs typeface="B Roya" pitchFamily="2" charset="-78"/>
              </a:rPr>
              <a:t>، از اول نام وی گرفته شد.</a:t>
            </a:r>
            <a:endParaRPr lang="en-US" sz="2800" dirty="0">
              <a:cs typeface="B Roya" pitchFamily="2" charset="-78"/>
            </a:endParaRPr>
          </a:p>
          <a:p>
            <a:pPr marL="0" indent="0" algn="just">
              <a:buNone/>
            </a:pPr>
            <a:endParaRPr lang="en-US" sz="2800" dirty="0">
              <a:cs typeface="B Roya" pitchFamily="2" charset="-78"/>
            </a:endParaRPr>
          </a:p>
          <a:p>
            <a:pPr marL="0" indent="0" algn="just">
              <a:buNone/>
            </a:pPr>
            <a:endParaRPr lang="fa-IR" sz="2800" dirty="0">
              <a:cs typeface="B Roya" pitchFamily="2" charset="-78"/>
            </a:endParaRPr>
          </a:p>
        </p:txBody>
      </p:sp>
      <p:sp>
        <p:nvSpPr>
          <p:cNvPr id="2" name="Title 1"/>
          <p:cNvSpPr>
            <a:spLocks noGrp="1"/>
          </p:cNvSpPr>
          <p:nvPr>
            <p:ph type="title"/>
          </p:nvPr>
        </p:nvSpPr>
        <p:spPr/>
        <p:txBody>
          <a:bodyPr/>
          <a:lstStyle/>
          <a:p>
            <a:r>
              <a:rPr lang="fa-IR" dirty="0" smtClean="0"/>
              <a:t>7)</a:t>
            </a:r>
            <a:r>
              <a:rPr lang="fa-IR" b="1" dirty="0"/>
              <a:t> همخونی و عامل </a:t>
            </a:r>
            <a:r>
              <a:rPr lang="en-US" b="1" dirty="0"/>
              <a:t>Rh</a:t>
            </a:r>
            <a:endParaRPr lang="fa-IR" dirty="0"/>
          </a:p>
        </p:txBody>
      </p:sp>
    </p:spTree>
    <p:extLst>
      <p:ext uri="{BB962C8B-B14F-4D97-AF65-F5344CB8AC3E}">
        <p14:creationId xmlns:p14="http://schemas.microsoft.com/office/powerpoint/2010/main" val="333615600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fa-IR" sz="2800" dirty="0">
                <a:cs typeface="B Roya" pitchFamily="2" charset="-78"/>
              </a:rPr>
              <a:t>نوزادانی که مادران شان به وفور </a:t>
            </a:r>
            <a:r>
              <a:rPr lang="fa-IR" sz="2800" dirty="0" smtClean="0">
                <a:cs typeface="B Roya" pitchFamily="2" charset="-78"/>
              </a:rPr>
              <a:t>تحت </a:t>
            </a:r>
            <a:r>
              <a:rPr lang="fa-IR" sz="2800" dirty="0">
                <a:cs typeface="B Roya" pitchFamily="2" charset="-78"/>
              </a:rPr>
              <a:t>تاثیر اشعۀ ایکس قرار می گیرند، </a:t>
            </a:r>
            <a:r>
              <a:rPr lang="fa-IR" sz="2800" dirty="0" smtClean="0">
                <a:cs typeface="B Roya" pitchFamily="2" charset="-78"/>
              </a:rPr>
              <a:t>غالبا دچار </a:t>
            </a:r>
            <a:r>
              <a:rPr lang="fa-IR" sz="2800" dirty="0">
                <a:cs typeface="B Roya" pitchFamily="2" charset="-78"/>
              </a:rPr>
              <a:t>ضایعات جسمانی، اختلال های دستگاه عصبی و عقب افتادگی ذهنی( به ویژه میکرو سفالی یا کوچک بودن </a:t>
            </a:r>
            <a:r>
              <a:rPr lang="fa-IR" sz="2800" dirty="0" smtClean="0">
                <a:cs typeface="B Roya" pitchFamily="2" charset="-78"/>
              </a:rPr>
              <a:t>جمجمه) </a:t>
            </a:r>
            <a:r>
              <a:rPr lang="fa-IR" sz="2800" dirty="0">
                <a:cs typeface="B Roya" pitchFamily="2" charset="-78"/>
              </a:rPr>
              <a:t>می شوند.</a:t>
            </a:r>
            <a:endParaRPr lang="en-US" sz="2800" dirty="0">
              <a:cs typeface="B Roya" pitchFamily="2" charset="-78"/>
            </a:endParaRPr>
          </a:p>
          <a:p>
            <a:pPr marL="0" indent="0" algn="just">
              <a:buNone/>
            </a:pPr>
            <a:endParaRPr lang="fa-IR" sz="2800" dirty="0">
              <a:cs typeface="B Roya" pitchFamily="2" charset="-78"/>
            </a:endParaRPr>
          </a:p>
        </p:txBody>
      </p:sp>
      <p:sp>
        <p:nvSpPr>
          <p:cNvPr id="2" name="Title 1"/>
          <p:cNvSpPr>
            <a:spLocks noGrp="1"/>
          </p:cNvSpPr>
          <p:nvPr>
            <p:ph type="title"/>
          </p:nvPr>
        </p:nvSpPr>
        <p:spPr/>
        <p:txBody>
          <a:bodyPr>
            <a:normAutofit fontScale="90000"/>
          </a:bodyPr>
          <a:lstStyle/>
          <a:p>
            <a:r>
              <a:rPr lang="fa-IR" dirty="0" smtClean="0"/>
              <a:t>8)</a:t>
            </a:r>
            <a:r>
              <a:rPr lang="fa-IR" b="1" dirty="0"/>
              <a:t> پرتو نگاری های مکرر یا پرتو درمانی</a:t>
            </a:r>
            <a:endParaRPr lang="fa-IR" dirty="0"/>
          </a:p>
        </p:txBody>
      </p:sp>
    </p:spTree>
    <p:extLst>
      <p:ext uri="{BB962C8B-B14F-4D97-AF65-F5344CB8AC3E}">
        <p14:creationId xmlns:p14="http://schemas.microsoft.com/office/powerpoint/2010/main" val="3804591901"/>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fa-IR" sz="2800" dirty="0">
                <a:cs typeface="B Roya" pitchFamily="2" charset="-78"/>
              </a:rPr>
              <a:t>برای بسیاری از مادران باردار که تا هنگان زایمان خود به کار اشتغال می ورزند این سوال مطرح است که آیا این امر می تواند تاثیر نا مطلوبی بر سلامتی آنان و یا جنینی که در شکم دارند داشته باشند یا نه.</a:t>
            </a:r>
            <a:endParaRPr lang="en-US" sz="2800" dirty="0">
              <a:cs typeface="B Roya" pitchFamily="2" charset="-78"/>
            </a:endParaRPr>
          </a:p>
          <a:p>
            <a:pPr marL="0" indent="0" algn="just">
              <a:buNone/>
            </a:pPr>
            <a:endParaRPr lang="fa-IR" sz="2800" dirty="0">
              <a:cs typeface="B Roya" pitchFamily="2" charset="-78"/>
            </a:endParaRPr>
          </a:p>
        </p:txBody>
      </p:sp>
      <p:sp>
        <p:nvSpPr>
          <p:cNvPr id="2" name="Title 1"/>
          <p:cNvSpPr>
            <a:spLocks noGrp="1"/>
          </p:cNvSpPr>
          <p:nvPr>
            <p:ph type="title"/>
          </p:nvPr>
        </p:nvSpPr>
        <p:spPr/>
        <p:txBody>
          <a:bodyPr/>
          <a:lstStyle/>
          <a:p>
            <a:r>
              <a:rPr lang="fa-IR" dirty="0" smtClean="0"/>
              <a:t>9)</a:t>
            </a:r>
            <a:r>
              <a:rPr lang="fa-IR" b="1" dirty="0"/>
              <a:t> کار سنگین و مداوم مادر</a:t>
            </a:r>
            <a:endParaRPr lang="fa-IR" dirty="0"/>
          </a:p>
        </p:txBody>
      </p:sp>
    </p:spTree>
    <p:extLst>
      <p:ext uri="{BB962C8B-B14F-4D97-AF65-F5344CB8AC3E}">
        <p14:creationId xmlns:p14="http://schemas.microsoft.com/office/powerpoint/2010/main" val="3860807230"/>
      </p:ext>
    </p:extLst>
  </p:cSld>
  <p:clrMapOvr>
    <a:masterClrMapping/>
  </p:clrMapOvr>
  <p:transition spd="slow">
    <p:pull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fa-IR" sz="2800" dirty="0">
                <a:cs typeface="B Roya" pitchFamily="2" charset="-78"/>
              </a:rPr>
              <a:t>وارد شدن ضربه های سخت به ناحیۀ شکم نیز می تواند موجب بروز اختلال در جنین گردد.</a:t>
            </a:r>
            <a:endParaRPr lang="en-US" sz="2800" dirty="0">
              <a:cs typeface="B Roya" pitchFamily="2" charset="-78"/>
            </a:endParaRPr>
          </a:p>
          <a:p>
            <a:pPr marL="0" indent="0" algn="just">
              <a:buNone/>
            </a:pPr>
            <a:endParaRPr lang="fa-IR" sz="2800" dirty="0">
              <a:cs typeface="B Roya" pitchFamily="2" charset="-78"/>
            </a:endParaRPr>
          </a:p>
        </p:txBody>
      </p:sp>
      <p:sp>
        <p:nvSpPr>
          <p:cNvPr id="2" name="Title 1"/>
          <p:cNvSpPr>
            <a:spLocks noGrp="1"/>
          </p:cNvSpPr>
          <p:nvPr>
            <p:ph type="title"/>
          </p:nvPr>
        </p:nvSpPr>
        <p:spPr/>
        <p:txBody>
          <a:bodyPr/>
          <a:lstStyle/>
          <a:p>
            <a:r>
              <a:rPr lang="fa-IR" dirty="0" smtClean="0"/>
              <a:t>10)</a:t>
            </a:r>
            <a:r>
              <a:rPr lang="fa-IR" b="1" dirty="0"/>
              <a:t> ضربه ها </a:t>
            </a:r>
            <a:endParaRPr lang="fa-IR" dirty="0"/>
          </a:p>
        </p:txBody>
      </p:sp>
    </p:spTree>
    <p:extLst>
      <p:ext uri="{BB962C8B-B14F-4D97-AF65-F5344CB8AC3E}">
        <p14:creationId xmlns:p14="http://schemas.microsoft.com/office/powerpoint/2010/main" val="49351579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fa-IR" sz="2800" dirty="0">
                <a:cs typeface="B Roya" pitchFamily="2" charset="-78"/>
              </a:rPr>
              <a:t>فاصله کوتاه بین زایمان ها آثار سوئی بر سلامت مادر و جنین دارد. پژوهشگران یافته اند که 4 سال طول می کشد تا پس از هر بارداری، ترشحات هورمون های مادران به حالت عادی برگردد و بعد از وقوع این بازسازی، به نظر می رسد که رشد کودک بعدی حتی بهتر از قبلی نیز می شود.</a:t>
            </a:r>
            <a:endParaRPr lang="en-US" sz="2800" dirty="0">
              <a:cs typeface="B Roya" pitchFamily="2" charset="-78"/>
            </a:endParaRPr>
          </a:p>
          <a:p>
            <a:pPr marL="0" indent="0" algn="just">
              <a:buNone/>
            </a:pPr>
            <a:endParaRPr lang="fa-IR" sz="2800" dirty="0">
              <a:cs typeface="B Roya" pitchFamily="2" charset="-78"/>
            </a:endParaRPr>
          </a:p>
        </p:txBody>
      </p:sp>
      <p:sp>
        <p:nvSpPr>
          <p:cNvPr id="2" name="Title 1"/>
          <p:cNvSpPr>
            <a:spLocks noGrp="1"/>
          </p:cNvSpPr>
          <p:nvPr>
            <p:ph type="title"/>
          </p:nvPr>
        </p:nvSpPr>
        <p:spPr/>
        <p:txBody>
          <a:bodyPr/>
          <a:lstStyle/>
          <a:p>
            <a:r>
              <a:rPr lang="fa-IR" dirty="0" smtClean="0"/>
              <a:t>11)</a:t>
            </a:r>
            <a:r>
              <a:rPr lang="fa-IR" b="1" dirty="0" smtClean="0"/>
              <a:t> </a:t>
            </a:r>
            <a:r>
              <a:rPr lang="fa-IR" b="1" dirty="0"/>
              <a:t>فاصله کوتاه بین زایمان ها</a:t>
            </a:r>
            <a:endParaRPr lang="fa-IR" dirty="0"/>
          </a:p>
        </p:txBody>
      </p:sp>
    </p:spTree>
    <p:extLst>
      <p:ext uri="{BB962C8B-B14F-4D97-AF65-F5344CB8AC3E}">
        <p14:creationId xmlns:p14="http://schemas.microsoft.com/office/powerpoint/2010/main" val="1942408165"/>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just">
              <a:buNone/>
            </a:pPr>
            <a:r>
              <a:rPr lang="fa-IR" sz="2800" dirty="0">
                <a:cs typeface="B Roya" pitchFamily="2" charset="-78"/>
              </a:rPr>
              <a:t>مادران باردار همواره نگران سلامتی جنین خود هستند و این امر، به ویژه در اولین بارداری بیشتر دیده می شود. در بسیاری از موارد این نگرانی ها درست نیست و تقریباً انتظار می رود که هر کودکی به صورت طبیعی متولد شود؛ مگر این که در معرض عامل یا عوامل آسیب زای جدی قرار گرفته باشد. شدت تاثیر این عوامل بستگی به سه عامل دارد که عبارتند از: </a:t>
            </a:r>
            <a:endParaRPr lang="fa-IR" sz="2800" dirty="0" smtClean="0">
              <a:cs typeface="B Roya" pitchFamily="2" charset="-78"/>
            </a:endParaRPr>
          </a:p>
          <a:p>
            <a:pPr marL="0" indent="0" algn="just">
              <a:buNone/>
            </a:pPr>
            <a:r>
              <a:rPr lang="fa-IR" sz="2800" dirty="0" smtClean="0">
                <a:solidFill>
                  <a:schemeClr val="accent2">
                    <a:lumMod val="75000"/>
                  </a:schemeClr>
                </a:solidFill>
                <a:cs typeface="B Roya" pitchFamily="2" charset="-78"/>
              </a:rPr>
              <a:t>1- </a:t>
            </a:r>
            <a:r>
              <a:rPr lang="fa-IR" sz="2800" dirty="0">
                <a:solidFill>
                  <a:schemeClr val="accent2">
                    <a:lumMod val="75000"/>
                  </a:schemeClr>
                </a:solidFill>
                <a:cs typeface="B Roya" pitchFamily="2" charset="-78"/>
              </a:rPr>
              <a:t>ساختار جنین، </a:t>
            </a:r>
            <a:endParaRPr lang="fa-IR" sz="2800" dirty="0" smtClean="0">
              <a:solidFill>
                <a:schemeClr val="accent2">
                  <a:lumMod val="75000"/>
                </a:schemeClr>
              </a:solidFill>
              <a:cs typeface="B Roya" pitchFamily="2" charset="-78"/>
            </a:endParaRPr>
          </a:p>
          <a:p>
            <a:pPr marL="0" indent="0" algn="just">
              <a:buNone/>
            </a:pPr>
            <a:r>
              <a:rPr lang="fa-IR" sz="2800" dirty="0" smtClean="0">
                <a:solidFill>
                  <a:schemeClr val="accent2">
                    <a:lumMod val="75000"/>
                  </a:schemeClr>
                </a:solidFill>
                <a:cs typeface="B Roya" pitchFamily="2" charset="-78"/>
              </a:rPr>
              <a:t>2- </a:t>
            </a:r>
            <a:r>
              <a:rPr lang="fa-IR" sz="2800" dirty="0">
                <a:solidFill>
                  <a:schemeClr val="accent2">
                    <a:lumMod val="75000"/>
                  </a:schemeClr>
                </a:solidFill>
                <a:cs typeface="B Roya" pitchFamily="2" charset="-78"/>
              </a:rPr>
              <a:t>زمان مواجهۀ جنین با عامل خاطر </a:t>
            </a:r>
            <a:endParaRPr lang="fa-IR" sz="2800" dirty="0" smtClean="0">
              <a:solidFill>
                <a:schemeClr val="accent2">
                  <a:lumMod val="75000"/>
                </a:schemeClr>
              </a:solidFill>
              <a:cs typeface="B Roya" pitchFamily="2" charset="-78"/>
            </a:endParaRPr>
          </a:p>
          <a:p>
            <a:pPr marL="0" indent="0" algn="just">
              <a:buNone/>
            </a:pPr>
            <a:r>
              <a:rPr lang="fa-IR" sz="2800" dirty="0" smtClean="0">
                <a:solidFill>
                  <a:schemeClr val="accent2">
                    <a:lumMod val="75000"/>
                  </a:schemeClr>
                </a:solidFill>
                <a:cs typeface="B Roya" pitchFamily="2" charset="-78"/>
              </a:rPr>
              <a:t>3- </a:t>
            </a:r>
            <a:r>
              <a:rPr lang="fa-IR" sz="2800" dirty="0">
                <a:solidFill>
                  <a:schemeClr val="accent2">
                    <a:lumMod val="75000"/>
                  </a:schemeClr>
                </a:solidFill>
                <a:cs typeface="B Roya" pitchFamily="2" charset="-78"/>
              </a:rPr>
              <a:t>میزان مواجهه با عامل خطر</a:t>
            </a:r>
          </a:p>
        </p:txBody>
      </p:sp>
      <p:sp>
        <p:nvSpPr>
          <p:cNvPr id="2" name="Title 1"/>
          <p:cNvSpPr>
            <a:spLocks noGrp="1"/>
          </p:cNvSpPr>
          <p:nvPr>
            <p:ph type="title"/>
          </p:nvPr>
        </p:nvSpPr>
        <p:spPr/>
        <p:txBody>
          <a:bodyPr/>
          <a:lstStyle/>
          <a:p>
            <a:r>
              <a:rPr lang="fa-IR" dirty="0" smtClean="0"/>
              <a:t>12)</a:t>
            </a:r>
            <a:r>
              <a:rPr lang="fa-IR" b="1" dirty="0" smtClean="0"/>
              <a:t> </a:t>
            </a:r>
            <a:r>
              <a:rPr lang="fa-IR" b="1" dirty="0"/>
              <a:t>آسیب پذیری جنین</a:t>
            </a:r>
            <a:endParaRPr lang="fa-IR" dirty="0"/>
          </a:p>
        </p:txBody>
      </p:sp>
    </p:spTree>
    <p:extLst>
      <p:ext uri="{BB962C8B-B14F-4D97-AF65-F5344CB8AC3E}">
        <p14:creationId xmlns:p14="http://schemas.microsoft.com/office/powerpoint/2010/main" val="156094074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8504" y="1196752"/>
            <a:ext cx="8915400" cy="5717232"/>
          </a:xfrm>
        </p:spPr>
        <p:txBody>
          <a:bodyPr>
            <a:noAutofit/>
          </a:bodyPr>
          <a:lstStyle/>
          <a:p>
            <a:pPr algn="just"/>
            <a:r>
              <a:rPr lang="fa-IR" sz="2800" b="1" dirty="0">
                <a:cs typeface="B Roya" pitchFamily="2" charset="-78"/>
              </a:rPr>
              <a:t>الف) ساختار جنین</a:t>
            </a:r>
            <a:r>
              <a:rPr lang="fa-IR" sz="2800" dirty="0">
                <a:cs typeface="B Roya" pitchFamily="2" charset="-78"/>
              </a:rPr>
              <a:t>. هر جنینی ساختار ویژه خود را دارد که بر اساس آن به عامل خطر پاسخ میگوید. به عنوان مثال یک عامل واحد، ممکن است در جنینی منجر به بروز یک اختلال جزیی، در دیگری، شکل گیری نقص عضو و در سومی مرگ شود.</a:t>
            </a:r>
            <a:endParaRPr lang="en-US" sz="2800" dirty="0">
              <a:cs typeface="B Roya" pitchFamily="2" charset="-78"/>
            </a:endParaRPr>
          </a:p>
          <a:p>
            <a:pPr algn="just"/>
            <a:r>
              <a:rPr lang="fa-IR" sz="2800" b="1" dirty="0">
                <a:cs typeface="B Roya" pitchFamily="2" charset="-78"/>
              </a:rPr>
              <a:t>ب)زمان مواجهۀ جنین با عامل خطر.</a:t>
            </a:r>
            <a:r>
              <a:rPr lang="fa-IR" sz="2800" dirty="0">
                <a:cs typeface="B Roya" pitchFamily="2" charset="-78"/>
              </a:rPr>
              <a:t> یک عامل خطر واحد می تواند منجر به بروز اختلال های متفاوتی در مراحل مختلف تخمی، رویانی و یا جنینی شود. هر گاه، زمان تاثیر آن عامل مخرب، قبل از مرحلۀ تمایز سلول ها باشد.</a:t>
            </a:r>
            <a:endParaRPr lang="en-US" sz="2800" dirty="0">
              <a:cs typeface="B Roya" pitchFamily="2" charset="-78"/>
            </a:endParaRPr>
          </a:p>
          <a:p>
            <a:pPr algn="just"/>
            <a:r>
              <a:rPr lang="fa-IR" sz="2800" b="1" dirty="0">
                <a:cs typeface="B Roya" pitchFamily="2" charset="-78"/>
              </a:rPr>
              <a:t>ج) میزان مواجهه با عامل خطر:</a:t>
            </a:r>
            <a:r>
              <a:rPr lang="fa-IR" sz="2800" dirty="0">
                <a:cs typeface="B Roya" pitchFamily="2" charset="-78"/>
              </a:rPr>
              <a:t> با زیاد شدن مقدار عامل خطر، اثرات آن نیز مخرب تر خواهد شد. شواهد نشان داده است که بعد از بمباران اتمی هیروشیما و ناگازاکی، هیچ یک از مادرانی که در فاصلۀ یک مایلی از مرکز این فاجعۀ عمیق زندگی می کردند نتوانستند نوزاد زنده به دنیا آورند.</a:t>
            </a:r>
            <a:endParaRPr lang="en-US" sz="2800" dirty="0">
              <a:cs typeface="B Roya" pitchFamily="2" charset="-78"/>
            </a:endParaRPr>
          </a:p>
          <a:p>
            <a:pPr algn="just"/>
            <a:endParaRPr lang="fa-IR" sz="2400" dirty="0"/>
          </a:p>
        </p:txBody>
      </p:sp>
      <p:sp>
        <p:nvSpPr>
          <p:cNvPr id="2" name="Title 1"/>
          <p:cNvSpPr>
            <a:spLocks noGrp="1"/>
          </p:cNvSpPr>
          <p:nvPr>
            <p:ph type="title"/>
          </p:nvPr>
        </p:nvSpPr>
        <p:spPr/>
        <p:txBody>
          <a:bodyPr/>
          <a:lstStyle/>
          <a:p>
            <a:endParaRPr lang="fa-IR"/>
          </a:p>
        </p:txBody>
      </p:sp>
    </p:spTree>
    <p:extLst>
      <p:ext uri="{BB962C8B-B14F-4D97-AF65-F5344CB8AC3E}">
        <p14:creationId xmlns:p14="http://schemas.microsoft.com/office/powerpoint/2010/main" val="341927397"/>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fa-IR" sz="2800" dirty="0">
                <a:cs typeface="B Roya" pitchFamily="2" charset="-78"/>
              </a:rPr>
              <a:t>نگرش مادر نسبت به جنین نیز رشد وی را تحت تاثیر قرار می دهد.</a:t>
            </a:r>
            <a:endParaRPr lang="en-US" sz="2800" dirty="0">
              <a:cs typeface="B Roya" pitchFamily="2" charset="-78"/>
            </a:endParaRPr>
          </a:p>
          <a:p>
            <a:pPr algn="just"/>
            <a:endParaRPr lang="fa-IR" sz="2800" dirty="0">
              <a:cs typeface="B Roya" pitchFamily="2" charset="-78"/>
            </a:endParaRPr>
          </a:p>
        </p:txBody>
      </p:sp>
      <p:sp>
        <p:nvSpPr>
          <p:cNvPr id="2" name="Title 1"/>
          <p:cNvSpPr>
            <a:spLocks noGrp="1"/>
          </p:cNvSpPr>
          <p:nvPr>
            <p:ph type="title"/>
          </p:nvPr>
        </p:nvSpPr>
        <p:spPr/>
        <p:txBody>
          <a:bodyPr/>
          <a:lstStyle/>
          <a:p>
            <a:r>
              <a:rPr lang="fa-IR" dirty="0" smtClean="0"/>
              <a:t>13)</a:t>
            </a:r>
            <a:r>
              <a:rPr lang="fa-IR" b="1" dirty="0"/>
              <a:t> نگرش مادر نسبت به جنین</a:t>
            </a:r>
            <a:endParaRPr lang="fa-IR" dirty="0"/>
          </a:p>
        </p:txBody>
      </p:sp>
    </p:spTree>
    <p:extLst>
      <p:ext uri="{BB962C8B-B14F-4D97-AF65-F5344CB8AC3E}">
        <p14:creationId xmlns:p14="http://schemas.microsoft.com/office/powerpoint/2010/main" val="3974721043"/>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0512" y="1416274"/>
            <a:ext cx="8915400" cy="5472608"/>
          </a:xfrm>
        </p:spPr>
        <p:txBody>
          <a:bodyPr>
            <a:noAutofit/>
          </a:bodyPr>
          <a:lstStyle/>
          <a:p>
            <a:pPr marL="0" indent="0" algn="just">
              <a:buNone/>
            </a:pPr>
            <a:endParaRPr lang="en-US" sz="2800" dirty="0">
              <a:cs typeface="B Roya" pitchFamily="2" charset="-78"/>
            </a:endParaRPr>
          </a:p>
          <a:p>
            <a:pPr marL="0" indent="0" algn="just">
              <a:buNone/>
            </a:pPr>
            <a:r>
              <a:rPr lang="fa-IR" sz="2800" dirty="0">
                <a:cs typeface="B Roya" pitchFamily="2" charset="-78"/>
              </a:rPr>
              <a:t>نزدیک به زمان تولد کودک، بر اثر نوعی ساز و کار نا شناخته، انقباض هایی در رحم مادر که اکنون شبیه به یک کیسۀ بزرگ محتوای جنین شده است ،آغاز می گردد. معمولاً نحوۀ قرار گرفتن جنین به شکلی است که سرش به طرف پایین قرار گرفته و از ناحیۀ لگن بر روی خود تا گشته است. انقباض های رحم درد هایی را ایجاد می کنند که به نام درد های زایمان شهرت دارند.</a:t>
            </a:r>
            <a:endParaRPr lang="en-US" sz="2800" dirty="0">
              <a:cs typeface="B Roya" pitchFamily="2" charset="-78"/>
            </a:endParaRPr>
          </a:p>
          <a:p>
            <a:pPr marL="0" indent="0" algn="just">
              <a:buNone/>
            </a:pPr>
            <a:r>
              <a:rPr lang="fa-IR" sz="2800" dirty="0">
                <a:cs typeface="B Roya" pitchFamily="2" charset="-78"/>
              </a:rPr>
              <a:t>هنگامی که کودک موفق به کشیدن اولین نفس می شود، پزشک بند ناف را قطع می کند.</a:t>
            </a:r>
            <a:endParaRPr lang="en-US" sz="2800" dirty="0">
              <a:cs typeface="B Roya" pitchFamily="2" charset="-78"/>
            </a:endParaRPr>
          </a:p>
          <a:p>
            <a:pPr marL="0" indent="0" algn="just">
              <a:buNone/>
            </a:pPr>
            <a:r>
              <a:rPr lang="fa-IR" sz="2800" dirty="0">
                <a:cs typeface="B Roya" pitchFamily="2" charset="-78"/>
              </a:rPr>
              <a:t>در مرحلۀ آخر، سایر اجزا چون جفت، بقیۀ بند ناف و بقایای کیسۀ آب خارج می شود. طولانی شدن زیاد زمان وضع حمل، منجر به نرسیدن اکسیژن کافی به کودک در حال تولد می شود که و آسیب دیدگی سلول های مغزی وی را به همراه دارد.</a:t>
            </a:r>
            <a:endParaRPr lang="en-US" sz="2800" dirty="0">
              <a:cs typeface="B Roya" pitchFamily="2" charset="-78"/>
            </a:endParaRPr>
          </a:p>
          <a:p>
            <a:pPr marL="0" indent="0" algn="just">
              <a:buNone/>
            </a:pPr>
            <a:endParaRPr lang="fa-IR" sz="2800" dirty="0">
              <a:cs typeface="B Roya" pitchFamily="2" charset="-78"/>
            </a:endParaRPr>
          </a:p>
        </p:txBody>
      </p:sp>
      <p:sp>
        <p:nvSpPr>
          <p:cNvPr id="2" name="Title 1"/>
          <p:cNvSpPr>
            <a:spLocks noGrp="1"/>
          </p:cNvSpPr>
          <p:nvPr>
            <p:ph type="title"/>
          </p:nvPr>
        </p:nvSpPr>
        <p:spPr/>
        <p:txBody>
          <a:bodyPr>
            <a:normAutofit/>
          </a:bodyPr>
          <a:lstStyle/>
          <a:p>
            <a:r>
              <a:rPr lang="fa-IR" b="1" dirty="0"/>
              <a:t>جریان </a:t>
            </a:r>
            <a:r>
              <a:rPr lang="fa-IR" b="1" dirty="0" smtClean="0"/>
              <a:t>تولد</a:t>
            </a:r>
            <a:endParaRPr lang="fa-IR" dirty="0"/>
          </a:p>
        </p:txBody>
      </p:sp>
    </p:spTree>
    <p:extLst>
      <p:ext uri="{BB962C8B-B14F-4D97-AF65-F5344CB8AC3E}">
        <p14:creationId xmlns:p14="http://schemas.microsoft.com/office/powerpoint/2010/main" val="103969861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514350" lvl="0" indent="-514350" algn="just">
              <a:buFont typeface="+mj-lt"/>
              <a:buAutoNum type="arabicPeriod"/>
            </a:pPr>
            <a:r>
              <a:rPr lang="fa-IR" sz="2800" dirty="0" smtClean="0">
                <a:cs typeface="B Roya" pitchFamily="2" charset="-78"/>
              </a:rPr>
              <a:t>کمبود </a:t>
            </a:r>
            <a:r>
              <a:rPr lang="fa-IR" sz="2800" dirty="0">
                <a:cs typeface="B Roya" pitchFamily="2" charset="-78"/>
              </a:rPr>
              <a:t>شدید وزن</a:t>
            </a:r>
            <a:endParaRPr lang="en-US" sz="2800" dirty="0">
              <a:cs typeface="B Roya" pitchFamily="2" charset="-78"/>
            </a:endParaRPr>
          </a:p>
          <a:p>
            <a:pPr marL="514350" lvl="0" indent="-514350" algn="just">
              <a:buFont typeface="+mj-lt"/>
              <a:buAutoNum type="arabicPeriod"/>
            </a:pPr>
            <a:r>
              <a:rPr lang="fa-IR" sz="2800" dirty="0">
                <a:cs typeface="B Roya" pitchFamily="2" charset="-78"/>
              </a:rPr>
              <a:t>بزرگی و کوچکی دور سر</a:t>
            </a:r>
            <a:endParaRPr lang="en-US" sz="2800" dirty="0">
              <a:cs typeface="B Roya" pitchFamily="2" charset="-78"/>
            </a:endParaRPr>
          </a:p>
          <a:p>
            <a:pPr marL="514350" lvl="0" indent="-514350" algn="just">
              <a:buFont typeface="+mj-lt"/>
              <a:buAutoNum type="arabicPeriod"/>
            </a:pPr>
            <a:r>
              <a:rPr lang="fa-IR" sz="2800" dirty="0">
                <a:cs typeface="B Roya" pitchFamily="2" charset="-78"/>
              </a:rPr>
              <a:t>بی اشتهایی شدید و یا اشکال در گرفتن پستان در هفته های اول تولد</a:t>
            </a:r>
            <a:endParaRPr lang="en-US" sz="2800" dirty="0">
              <a:cs typeface="B Roya" pitchFamily="2" charset="-78"/>
            </a:endParaRPr>
          </a:p>
          <a:p>
            <a:pPr marL="514350" lvl="0" indent="-514350" algn="just">
              <a:buFont typeface="+mj-lt"/>
              <a:buAutoNum type="arabicPeriod"/>
            </a:pPr>
            <a:r>
              <a:rPr lang="fa-IR" sz="2800" dirty="0">
                <a:cs typeface="B Roya" pitchFamily="2" charset="-78"/>
              </a:rPr>
              <a:t>وجود حمله های تشنجی در هفته ها یا ماه های اول تولد</a:t>
            </a:r>
            <a:endParaRPr lang="en-US" sz="2800" dirty="0">
              <a:cs typeface="B Roya" pitchFamily="2" charset="-78"/>
            </a:endParaRPr>
          </a:p>
          <a:p>
            <a:pPr marL="514350" lvl="0" indent="-514350" algn="just">
              <a:buFont typeface="+mj-lt"/>
              <a:buAutoNum type="arabicPeriod"/>
            </a:pPr>
            <a:r>
              <a:rPr lang="fa-IR" sz="2800" dirty="0">
                <a:cs typeface="B Roya" pitchFamily="2" charset="-78"/>
              </a:rPr>
              <a:t>دیر نفس کشیدن در بدو تولد</a:t>
            </a:r>
            <a:endParaRPr lang="en-US" sz="2800" dirty="0">
              <a:cs typeface="B Roya" pitchFamily="2" charset="-78"/>
            </a:endParaRPr>
          </a:p>
          <a:p>
            <a:pPr marL="0" indent="0" algn="just">
              <a:buNone/>
            </a:pPr>
            <a:r>
              <a:rPr lang="fa-IR" sz="2800" dirty="0" smtClean="0">
                <a:cs typeface="B Roya" pitchFamily="2" charset="-78"/>
              </a:rPr>
              <a:t>   برای </a:t>
            </a:r>
            <a:r>
              <a:rPr lang="fa-IR" sz="2800" dirty="0">
                <a:cs typeface="B Roya" pitchFamily="2" charset="-78"/>
              </a:rPr>
              <a:t>اطمینان از سلامتی کودک در بدو تولد آزمونی ساده وجود دارد که توسط ویرجینیا آپگار در سال 1953 به وجود آمده و هم اکنون در بسیاری از زایشگاههای سراسر دنیا به کار گرفته می شود.</a:t>
            </a:r>
            <a:endParaRPr lang="en-US" sz="2800" dirty="0">
              <a:cs typeface="B Roya" pitchFamily="2" charset="-78"/>
            </a:endParaRPr>
          </a:p>
          <a:p>
            <a:pPr algn="just"/>
            <a:endParaRPr lang="fa-IR" sz="2800" dirty="0">
              <a:cs typeface="B Roya" pitchFamily="2" charset="-78"/>
            </a:endParaRPr>
          </a:p>
        </p:txBody>
      </p:sp>
      <p:sp>
        <p:nvSpPr>
          <p:cNvPr id="2" name="Title 1"/>
          <p:cNvSpPr>
            <a:spLocks noGrp="1"/>
          </p:cNvSpPr>
          <p:nvPr>
            <p:ph type="title"/>
          </p:nvPr>
        </p:nvSpPr>
        <p:spPr/>
        <p:txBody>
          <a:bodyPr/>
          <a:lstStyle/>
          <a:p>
            <a:pPr lvl="0">
              <a:spcBef>
                <a:spcPct val="20000"/>
              </a:spcBef>
            </a:pPr>
            <a:r>
              <a:rPr lang="fa-IR" sz="2800" b="1" dirty="0">
                <a:solidFill>
                  <a:schemeClr val="accent2">
                    <a:lumMod val="75000"/>
                  </a:schemeClr>
                </a:solidFill>
                <a:ea typeface="+mn-ea"/>
                <a:cs typeface="B Roya" pitchFamily="2" charset="-78"/>
              </a:rPr>
              <a:t>علایم زیر در هنگام تولد می تواند نشانۀ وجود عقب ماندگی ذهنی در کودک باشد:</a:t>
            </a:r>
            <a:r>
              <a:rPr lang="en-US" sz="2800" dirty="0">
                <a:solidFill>
                  <a:prstClr val="black">
                    <a:lumMod val="85000"/>
                    <a:lumOff val="15000"/>
                  </a:prstClr>
                </a:solidFill>
                <a:ea typeface="+mn-ea"/>
                <a:cs typeface="B Roya" pitchFamily="2" charset="-78"/>
              </a:rPr>
              <a:t/>
            </a:r>
            <a:br>
              <a:rPr lang="en-US" sz="2800" dirty="0">
                <a:solidFill>
                  <a:prstClr val="black">
                    <a:lumMod val="85000"/>
                    <a:lumOff val="15000"/>
                  </a:prstClr>
                </a:solidFill>
                <a:ea typeface="+mn-ea"/>
                <a:cs typeface="B Roya" pitchFamily="2" charset="-78"/>
              </a:rPr>
            </a:br>
            <a:endParaRPr lang="fa-IR" dirty="0"/>
          </a:p>
        </p:txBody>
      </p:sp>
    </p:spTree>
    <p:extLst>
      <p:ext uri="{BB962C8B-B14F-4D97-AF65-F5344CB8AC3E}">
        <p14:creationId xmlns:p14="http://schemas.microsoft.com/office/powerpoint/2010/main" val="2378331059"/>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smtClean="0">
                <a:cs typeface="B Roya" pitchFamily="2" charset="-78"/>
              </a:rPr>
              <a:t>به طور کلی می توان جریان رشد پیش از تولد را به سه مرحله تقسیم نمود. </a:t>
            </a:r>
          </a:p>
          <a:p>
            <a:pPr algn="just">
              <a:buFont typeface="Wingdings" pitchFamily="2" charset="2"/>
              <a:buChar char="Ø"/>
            </a:pPr>
            <a:r>
              <a:rPr lang="fa-IR" dirty="0" smtClean="0">
                <a:cs typeface="B Roya" pitchFamily="2" charset="-78"/>
              </a:rPr>
              <a:t>1- مرحله تخمی </a:t>
            </a:r>
          </a:p>
          <a:p>
            <a:pPr algn="just">
              <a:buFont typeface="Wingdings" pitchFamily="2" charset="2"/>
              <a:buChar char="Ø"/>
            </a:pPr>
            <a:r>
              <a:rPr lang="fa-IR" dirty="0" smtClean="0">
                <a:cs typeface="B Roya" pitchFamily="2" charset="-78"/>
              </a:rPr>
              <a:t>2- مرحله رویانی </a:t>
            </a:r>
          </a:p>
          <a:p>
            <a:pPr algn="just">
              <a:buFont typeface="Wingdings" pitchFamily="2" charset="2"/>
              <a:buChar char="Ø"/>
            </a:pPr>
            <a:r>
              <a:rPr lang="fa-IR" dirty="0" smtClean="0">
                <a:cs typeface="B Roya" pitchFamily="2" charset="-78"/>
              </a:rPr>
              <a:t>3 مرحله جنینی</a:t>
            </a:r>
          </a:p>
          <a:p>
            <a:endParaRPr lang="fa-IR" dirty="0"/>
          </a:p>
        </p:txBody>
      </p:sp>
      <p:sp>
        <p:nvSpPr>
          <p:cNvPr id="2" name="Title 1"/>
          <p:cNvSpPr>
            <a:spLocks noGrp="1"/>
          </p:cNvSpPr>
          <p:nvPr>
            <p:ph type="title"/>
          </p:nvPr>
        </p:nvSpPr>
        <p:spPr/>
        <p:txBody>
          <a:bodyPr/>
          <a:lstStyle/>
          <a:p>
            <a:endParaRPr lang="fa-IR" dirty="0"/>
          </a:p>
        </p:txBody>
      </p:sp>
    </p:spTree>
    <p:extLst>
      <p:ext uri="{BB962C8B-B14F-4D97-AF65-F5344CB8AC3E}">
        <p14:creationId xmlns:p14="http://schemas.microsoft.com/office/powerpoint/2010/main" val="2467682896"/>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fa-IR" sz="2800" dirty="0">
                <a:cs typeface="B Roya" pitchFamily="2" charset="-78"/>
              </a:rPr>
              <a:t>کروموزوم های جنسی در سلول تخمی که تبدیل به دختر می شود به صورت</a:t>
            </a:r>
            <a:r>
              <a:rPr lang="en-US" sz="2800" dirty="0">
                <a:cs typeface="B Roya" pitchFamily="2" charset="-78"/>
              </a:rPr>
              <a:t>xx</a:t>
            </a:r>
            <a:r>
              <a:rPr lang="fa-IR" sz="2800" dirty="0">
                <a:cs typeface="B Roya" pitchFamily="2" charset="-78"/>
              </a:rPr>
              <a:t> و در سلول تخم تشکیل دهندۀ پسر به صورت </a:t>
            </a:r>
            <a:r>
              <a:rPr lang="en-US" sz="2800" dirty="0">
                <a:cs typeface="B Roya" pitchFamily="2" charset="-78"/>
              </a:rPr>
              <a:t>XY</a:t>
            </a:r>
            <a:r>
              <a:rPr lang="fa-IR" sz="2800" dirty="0">
                <a:cs typeface="B Roya" pitchFamily="2" charset="-78"/>
              </a:rPr>
              <a:t> است. از همان زمان بسته شدن سلول نطفه، وجود کروموزوم </a:t>
            </a:r>
            <a:r>
              <a:rPr lang="en-US" sz="2800" dirty="0">
                <a:cs typeface="B Roya" pitchFamily="2" charset="-78"/>
              </a:rPr>
              <a:t>Y</a:t>
            </a:r>
            <a:r>
              <a:rPr lang="fa-IR" sz="2800" dirty="0">
                <a:cs typeface="B Roya" pitchFamily="2" charset="-78"/>
              </a:rPr>
              <a:t> سبب می شود که اولاً موجود تازه تشکیل شده پسر بشود و ثانیاً ویژگی های جنس نر را پیدا کند. اما، یکی دیگر از ویژگی های مربوط به کروموزم </a:t>
            </a:r>
            <a:r>
              <a:rPr lang="en-US" sz="2800" dirty="0">
                <a:cs typeface="B Roya" pitchFamily="2" charset="-78"/>
              </a:rPr>
              <a:t>Y</a:t>
            </a:r>
            <a:r>
              <a:rPr lang="fa-IR" sz="2800" dirty="0">
                <a:cs typeface="B Roya" pitchFamily="2" charset="-78"/>
              </a:rPr>
              <a:t> نیز این است که پسران را نسبت به انواع و اقسام آسیب های جسمانی و یا روانی حساس تر بسازد.</a:t>
            </a:r>
            <a:endParaRPr lang="en-US" sz="2800" dirty="0">
              <a:cs typeface="B Roya" pitchFamily="2" charset="-78"/>
            </a:endParaRPr>
          </a:p>
          <a:p>
            <a:pPr marL="0" indent="0" algn="just">
              <a:buNone/>
            </a:pPr>
            <a:endParaRPr lang="fa-IR" sz="2800" dirty="0">
              <a:cs typeface="B Roya" pitchFamily="2" charset="-78"/>
            </a:endParaRPr>
          </a:p>
        </p:txBody>
      </p:sp>
      <p:sp>
        <p:nvSpPr>
          <p:cNvPr id="2" name="Title 1"/>
          <p:cNvSpPr>
            <a:spLocks noGrp="1"/>
          </p:cNvSpPr>
          <p:nvPr>
            <p:ph type="title"/>
          </p:nvPr>
        </p:nvSpPr>
        <p:spPr/>
        <p:txBody>
          <a:bodyPr>
            <a:normAutofit fontScale="90000"/>
          </a:bodyPr>
          <a:lstStyle/>
          <a:p>
            <a:r>
              <a:rPr lang="fa-IR" b="1" dirty="0"/>
              <a:t>تفاوتهای جنسی</a:t>
            </a:r>
            <a:r>
              <a:rPr lang="en-US" dirty="0"/>
              <a:t/>
            </a:r>
            <a:br>
              <a:rPr lang="en-US" dirty="0"/>
            </a:br>
            <a:endParaRPr lang="fa-IR" dirty="0"/>
          </a:p>
        </p:txBody>
      </p:sp>
    </p:spTree>
    <p:extLst>
      <p:ext uri="{BB962C8B-B14F-4D97-AF65-F5344CB8AC3E}">
        <p14:creationId xmlns:p14="http://schemas.microsoft.com/office/powerpoint/2010/main" val="323775679"/>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4568" y="908720"/>
            <a:ext cx="8390964" cy="3877815"/>
          </a:xfrm>
        </p:spPr>
        <p:txBody>
          <a:bodyPr/>
          <a:lstStyle/>
          <a:p>
            <a:endParaRPr lang="fa-IR" dirty="0" smtClean="0"/>
          </a:p>
          <a:p>
            <a:endParaRPr lang="fa-IR" dirty="0"/>
          </a:p>
          <a:p>
            <a:endParaRPr lang="fa-IR" dirty="0" smtClean="0"/>
          </a:p>
          <a:p>
            <a:pPr algn="ctr"/>
            <a:r>
              <a:rPr lang="fa-IR" sz="13800" b="1" dirty="0">
                <a:solidFill>
                  <a:schemeClr val="accent1">
                    <a:lumMod val="75000"/>
                  </a:schemeClr>
                </a:solidFill>
                <a:cs typeface="B Vosta" pitchFamily="2" charset="-78"/>
              </a:rPr>
              <a:t>پایان</a:t>
            </a:r>
          </a:p>
          <a:p>
            <a:endParaRPr lang="fa-IR" dirty="0"/>
          </a:p>
        </p:txBody>
      </p:sp>
      <p:sp>
        <p:nvSpPr>
          <p:cNvPr id="2" name="Title 1"/>
          <p:cNvSpPr>
            <a:spLocks noGrp="1"/>
          </p:cNvSpPr>
          <p:nvPr>
            <p:ph type="title"/>
          </p:nvPr>
        </p:nvSpPr>
        <p:spPr>
          <a:xfrm>
            <a:off x="848544" y="404664"/>
            <a:ext cx="8402618" cy="1054250"/>
          </a:xfrm>
        </p:spPr>
        <p:txBody>
          <a:bodyPr/>
          <a:lstStyle/>
          <a:p>
            <a:endParaRPr lang="fa-IR"/>
          </a:p>
        </p:txBody>
      </p:sp>
    </p:spTree>
    <p:extLst>
      <p:ext uri="{BB962C8B-B14F-4D97-AF65-F5344CB8AC3E}">
        <p14:creationId xmlns:p14="http://schemas.microsoft.com/office/powerpoint/2010/main" val="22652359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5300" y="1600200"/>
            <a:ext cx="8915400" cy="5257800"/>
          </a:xfrm>
        </p:spPr>
        <p:txBody>
          <a:bodyPr>
            <a:noAutofit/>
          </a:bodyPr>
          <a:lstStyle/>
          <a:p>
            <a:pPr marL="0" indent="0" algn="just">
              <a:buNone/>
            </a:pPr>
            <a:r>
              <a:rPr lang="fa-IR" sz="2800" dirty="0">
                <a:cs typeface="B Roya" pitchFamily="2" charset="-78"/>
              </a:rPr>
              <a:t>اوول یا تخمک یعنی سلول جنسی مادر، بزرگ ترین سلول در بدن انسان است که با حدود 2 /0 میلی متر قطر، با چشم غیر مسلح نیز قابل مشاهده است. این سلول حدوداً هر 28 روز یک بار ( معمولاً در اواسط دوره قاعدگی ) از یکی از تخمدان ها آزاد شده و در مجرایی قرار می گیرد که با حرکت در آن سرانجام به درون رحم هدایت می شود. حرکت تخمک در این مسیر، چیزی در حدود 3 تا 7 روز طول می کشد.</a:t>
            </a:r>
            <a:endParaRPr lang="en-US" sz="2800" dirty="0">
              <a:cs typeface="B Roya" pitchFamily="2" charset="-78"/>
            </a:endParaRPr>
          </a:p>
          <a:p>
            <a:pPr marL="0" indent="0" algn="just">
              <a:buNone/>
            </a:pPr>
            <a:r>
              <a:rPr lang="fa-IR" sz="2800" dirty="0">
                <a:cs typeface="B Roya" pitchFamily="2" charset="-78"/>
              </a:rPr>
              <a:t>در آغاز مرحله تخمی، اسپرم وارد تخمک می شود و فرایند ترکیب هسته های آن دو با یکدیگر آغاز می گردد. سپس در طی دو هفته، تقسیم سلول تخم از طریق فرایند میتور انجام شده و نهایتاً سلول اولیه که اینک به توده ای سلول تبدیل شده، «لانه گزینی»  می نماید، به این معنا که محکم به دیوار رحم می چسبد.</a:t>
            </a:r>
            <a:endParaRPr lang="en-US" sz="2800" dirty="0">
              <a:cs typeface="B Roya" pitchFamily="2" charset="-78"/>
            </a:endParaRPr>
          </a:p>
          <a:p>
            <a:pPr algn="just"/>
            <a:endParaRPr lang="fa-IR" sz="2800" dirty="0">
              <a:cs typeface="B Roya" pitchFamily="2" charset="-78"/>
            </a:endParaRPr>
          </a:p>
        </p:txBody>
      </p:sp>
      <p:sp>
        <p:nvSpPr>
          <p:cNvPr id="2" name="Title 1"/>
          <p:cNvSpPr>
            <a:spLocks noGrp="1"/>
          </p:cNvSpPr>
          <p:nvPr>
            <p:ph type="title"/>
          </p:nvPr>
        </p:nvSpPr>
        <p:spPr/>
        <p:txBody>
          <a:bodyPr>
            <a:normAutofit fontScale="90000"/>
          </a:bodyPr>
          <a:lstStyle/>
          <a:p>
            <a:r>
              <a:rPr lang="fa-IR" b="1" dirty="0" smtClean="0"/>
              <a:t>مرحله </a:t>
            </a:r>
            <a:r>
              <a:rPr lang="fa-IR" b="1" dirty="0"/>
              <a:t>تخمی </a:t>
            </a:r>
            <a:r>
              <a:rPr lang="en-US" dirty="0"/>
              <a:t/>
            </a:r>
            <a:br>
              <a:rPr lang="en-US" dirty="0"/>
            </a:br>
            <a:endParaRPr lang="fa-IR" dirty="0"/>
          </a:p>
        </p:txBody>
      </p:sp>
    </p:spTree>
    <p:extLst>
      <p:ext uri="{BB962C8B-B14F-4D97-AF65-F5344CB8AC3E}">
        <p14:creationId xmlns:p14="http://schemas.microsoft.com/office/powerpoint/2010/main" val="1788416313"/>
      </p:ext>
    </p:extLst>
  </p:cSld>
  <p:clrMapOvr>
    <a:masterClrMapping/>
  </p:clrMapOvr>
  <p:transition spd="slow">
    <p:cover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0512" y="2248348"/>
            <a:ext cx="8587970" cy="3877815"/>
          </a:xfrm>
        </p:spPr>
        <p:txBody>
          <a:bodyPr>
            <a:noAutofit/>
          </a:bodyPr>
          <a:lstStyle/>
          <a:p>
            <a:pPr marL="0" indent="0" algn="just">
              <a:buNone/>
            </a:pPr>
            <a:r>
              <a:rPr lang="fa-IR" sz="2800" dirty="0">
                <a:cs typeface="B Roya" pitchFamily="2" charset="-78"/>
              </a:rPr>
              <a:t>با تقسیم سلول تخم، رویان تشکیل می شود. در این مرحله که حدود 2 تا 8 هفته به طول می انجامد سلول ها تفکیک می شوند و اندام های مختلف شروع به نمو می کنند. از تفکیک این سلول ها سه لایه به نام </a:t>
            </a:r>
            <a:r>
              <a:rPr lang="fa-IR" sz="2800" dirty="0" smtClean="0">
                <a:cs typeface="B Roya" pitchFamily="2" charset="-78"/>
              </a:rPr>
              <a:t>های</a:t>
            </a:r>
          </a:p>
          <a:p>
            <a:pPr marL="514350" indent="-514350" algn="just">
              <a:buAutoNum type="arabicPeriod"/>
            </a:pPr>
            <a:r>
              <a:rPr lang="fa-IR" sz="2800" dirty="0" smtClean="0">
                <a:cs typeface="B Roya" pitchFamily="2" charset="-78"/>
              </a:rPr>
              <a:t>اکتودرم(لایه </a:t>
            </a:r>
            <a:r>
              <a:rPr lang="fa-IR" sz="2800" dirty="0">
                <a:cs typeface="B Roya" pitchFamily="2" charset="-78"/>
              </a:rPr>
              <a:t>بیرونی)، که منشا اعضای حسی و دستگاه عصبی است، </a:t>
            </a:r>
            <a:endParaRPr lang="fa-IR" sz="2800" dirty="0" smtClean="0">
              <a:cs typeface="B Roya" pitchFamily="2" charset="-78"/>
            </a:endParaRPr>
          </a:p>
          <a:p>
            <a:pPr marL="514350" indent="-514350" algn="just">
              <a:buAutoNum type="arabicPeriod"/>
            </a:pPr>
            <a:r>
              <a:rPr lang="fa-IR" sz="2800" dirty="0" smtClean="0">
                <a:cs typeface="B Roya" pitchFamily="2" charset="-78"/>
              </a:rPr>
              <a:t>مزودرم </a:t>
            </a:r>
            <a:r>
              <a:rPr lang="fa-IR" sz="2800" dirty="0">
                <a:cs typeface="B Roya" pitchFamily="2" charset="-78"/>
              </a:rPr>
              <a:t>(لایه میانی )که دستگاه گردش خون و عضلات و استخوان ها از آن به وجود می </a:t>
            </a:r>
            <a:r>
              <a:rPr lang="fa-IR" sz="2800" dirty="0" smtClean="0">
                <a:cs typeface="B Roya" pitchFamily="2" charset="-78"/>
              </a:rPr>
              <a:t>آید </a:t>
            </a:r>
          </a:p>
          <a:p>
            <a:pPr marL="514350" indent="-514350" algn="just">
              <a:buAutoNum type="arabicPeriod"/>
            </a:pPr>
            <a:r>
              <a:rPr lang="fa-IR" sz="2800" dirty="0" smtClean="0">
                <a:cs typeface="B Roya" pitchFamily="2" charset="-78"/>
              </a:rPr>
              <a:t>آندو درم (لایه درونی) که منشاء تشکیل امعا و احشا غدد است ، به وجود می آید.</a:t>
            </a:r>
          </a:p>
        </p:txBody>
      </p:sp>
      <p:sp>
        <p:nvSpPr>
          <p:cNvPr id="2" name="Title 1"/>
          <p:cNvSpPr>
            <a:spLocks noGrp="1"/>
          </p:cNvSpPr>
          <p:nvPr>
            <p:ph type="title"/>
          </p:nvPr>
        </p:nvSpPr>
        <p:spPr/>
        <p:txBody>
          <a:bodyPr/>
          <a:lstStyle/>
          <a:p>
            <a:r>
              <a:rPr lang="fa-IR" b="1" dirty="0"/>
              <a:t>مرحلۀ رویانی</a:t>
            </a:r>
            <a:endParaRPr lang="fa-IR" dirty="0"/>
          </a:p>
        </p:txBody>
      </p:sp>
    </p:spTree>
    <p:extLst>
      <p:ext uri="{BB962C8B-B14F-4D97-AF65-F5344CB8AC3E}">
        <p14:creationId xmlns:p14="http://schemas.microsoft.com/office/powerpoint/2010/main" val="3640095915"/>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lgn="just">
              <a:buNone/>
            </a:pPr>
            <a:r>
              <a:rPr lang="fa-IR" sz="2800" dirty="0">
                <a:cs typeface="B Roya" pitchFamily="2" charset="-78"/>
              </a:rPr>
              <a:t>رشد در مرحلۀ رویانی بسیار سریع است. لوله قلب شکل می گیرد و شروع به ضربان می نماید تا خون را در شریان ها به گردش در آورد.</a:t>
            </a:r>
            <a:endParaRPr lang="en-US" sz="2800" dirty="0">
              <a:cs typeface="B Roya" pitchFamily="2" charset="-78"/>
            </a:endParaRPr>
          </a:p>
          <a:p>
            <a:pPr marL="0" indent="0" algn="just">
              <a:buNone/>
            </a:pPr>
            <a:r>
              <a:rPr lang="fa-IR" sz="2800" dirty="0">
                <a:cs typeface="B Roya" pitchFamily="2" charset="-78"/>
              </a:rPr>
              <a:t>رشد سیستم عصبی رویان بسیار سریع است که از مشخصه های بارز این مرحله از رشد می باشد. تصویر های گرفته شده از رویان نشان می دهند که اندازۀ سر، در این زمان تا چه قدر بزرگ است و حدود نیمی از طول رویان را شامل می شود.</a:t>
            </a:r>
            <a:endParaRPr lang="en-US" sz="2800" dirty="0">
              <a:cs typeface="B Roya" pitchFamily="2" charset="-78"/>
            </a:endParaRPr>
          </a:p>
          <a:p>
            <a:pPr marL="0" indent="0" algn="just">
              <a:buNone/>
            </a:pPr>
            <a:r>
              <a:rPr lang="fa-IR" sz="2800" dirty="0">
                <a:cs typeface="B Roya" pitchFamily="2" charset="-78"/>
              </a:rPr>
              <a:t>با اتمام مرحلۀ رویانی، طول موجود زنده به حدود </a:t>
            </a:r>
            <a:r>
              <a:rPr lang="fa-IR" sz="2800" dirty="0" smtClean="0">
                <a:cs typeface="B Roya" pitchFamily="2" charset="-78"/>
              </a:rPr>
              <a:t>2/5 </a:t>
            </a:r>
            <a:r>
              <a:rPr lang="fa-IR" sz="2800" dirty="0">
                <a:cs typeface="B Roya" pitchFamily="2" charset="-78"/>
              </a:rPr>
              <a:t>سانتی متر می رسد که چشم های قابل تشخیص و پلک های در حال شکل گیری دارد. در این موجود خرد، گوش ها، بینی ، لبها و حتی برجستگی مربوط به دندانها نیز قابل مشاهده اند.</a:t>
            </a:r>
            <a:endParaRPr lang="en-US" sz="2800" dirty="0">
              <a:cs typeface="B Roya" pitchFamily="2" charset="-78"/>
            </a:endParaRPr>
          </a:p>
          <a:p>
            <a:pPr marL="0" indent="0" algn="just">
              <a:buNone/>
            </a:pPr>
            <a:endParaRPr lang="fa-IR" sz="2800" dirty="0">
              <a:cs typeface="B Roya" pitchFamily="2" charset="-78"/>
            </a:endParaRPr>
          </a:p>
        </p:txBody>
      </p:sp>
      <p:sp>
        <p:nvSpPr>
          <p:cNvPr id="2" name="Title 1"/>
          <p:cNvSpPr>
            <a:spLocks noGrp="1"/>
          </p:cNvSpPr>
          <p:nvPr>
            <p:ph type="title"/>
          </p:nvPr>
        </p:nvSpPr>
        <p:spPr/>
        <p:txBody>
          <a:bodyPr/>
          <a:lstStyle/>
          <a:p>
            <a:endParaRPr lang="fa-IR"/>
          </a:p>
        </p:txBody>
      </p:sp>
    </p:spTree>
    <p:extLst>
      <p:ext uri="{BB962C8B-B14F-4D97-AF65-F5344CB8AC3E}">
        <p14:creationId xmlns:p14="http://schemas.microsoft.com/office/powerpoint/2010/main" val="1318382176"/>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fa-IR" sz="2800" b="1" dirty="0">
                <a:cs typeface="B Roya" pitchFamily="2" charset="-78"/>
              </a:rPr>
              <a:t>ماه سوم،</a:t>
            </a:r>
            <a:r>
              <a:rPr lang="fa-IR" sz="2800" dirty="0">
                <a:cs typeface="B Roya" pitchFamily="2" charset="-78"/>
              </a:rPr>
              <a:t> شروع مرحله جنینی است. رشد بیشتر اندام های جنسی، به ویژه اندام مردانه که با سرعت بیشتری صورت می گیرد تفاوت های جنسی را بارزتر می کند. جوانه های تمامی دندانهای موقت زده می شود و تارهای صوتی ظاهر شده، دستگاه گوارش آغاز به فعالیت می کند. </a:t>
            </a:r>
            <a:endParaRPr lang="en-US" sz="2800" dirty="0">
              <a:cs typeface="B Roya" pitchFamily="2" charset="-78"/>
            </a:endParaRPr>
          </a:p>
          <a:p>
            <a:pPr algn="just"/>
            <a:r>
              <a:rPr lang="fa-IR" sz="2800" b="1" dirty="0">
                <a:cs typeface="B Roya" pitchFamily="2" charset="-78"/>
              </a:rPr>
              <a:t>در پایان ماه سوم </a:t>
            </a:r>
            <a:r>
              <a:rPr lang="fa-IR" sz="2800" dirty="0">
                <a:cs typeface="B Roya" pitchFamily="2" charset="-78"/>
              </a:rPr>
              <a:t>، حرکات خود به خودی دست ها، پاها، شانه ها و انگشتان ممکن می گردد. ظهور استخوانها مهم ترین تغییری است که در ابتدای مرحلۀ جنینی اتفاق می افتد.</a:t>
            </a:r>
            <a:endParaRPr lang="en-US" sz="2800" dirty="0">
              <a:cs typeface="B Roya" pitchFamily="2" charset="-78"/>
            </a:endParaRPr>
          </a:p>
          <a:p>
            <a:pPr algn="just"/>
            <a:endParaRPr lang="fa-IR" sz="2800" dirty="0">
              <a:cs typeface="B Roya" pitchFamily="2" charset="-78"/>
            </a:endParaRPr>
          </a:p>
        </p:txBody>
      </p:sp>
      <p:sp>
        <p:nvSpPr>
          <p:cNvPr id="2" name="Title 1"/>
          <p:cNvSpPr>
            <a:spLocks noGrp="1"/>
          </p:cNvSpPr>
          <p:nvPr>
            <p:ph type="title"/>
          </p:nvPr>
        </p:nvSpPr>
        <p:spPr/>
        <p:txBody>
          <a:bodyPr/>
          <a:lstStyle/>
          <a:p>
            <a:r>
              <a:rPr lang="fa-IR" b="1" dirty="0"/>
              <a:t>مرحله جنینی</a:t>
            </a:r>
            <a:endParaRPr lang="fa-IR" dirty="0"/>
          </a:p>
        </p:txBody>
      </p:sp>
    </p:spTree>
    <p:extLst>
      <p:ext uri="{BB962C8B-B14F-4D97-AF65-F5344CB8AC3E}">
        <p14:creationId xmlns:p14="http://schemas.microsoft.com/office/powerpoint/2010/main" val="167426831"/>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just"/>
            <a:r>
              <a:rPr lang="fa-IR" sz="2800" b="1" dirty="0">
                <a:cs typeface="B Roya" pitchFamily="2" charset="-78"/>
              </a:rPr>
              <a:t>ماه چهارم،</a:t>
            </a:r>
            <a:r>
              <a:rPr lang="fa-IR" sz="2800" dirty="0">
                <a:cs typeface="B Roya" pitchFamily="2" charset="-78"/>
              </a:rPr>
              <a:t> در این ماه رشد بیشتر پایین تنه و تغییر نسبت سر به بدن، موجب می شود که جنین شباهت بیشتری به انسان پیدا کند. مادر، حرکات دست ها و پاهای جنین را درک می کند و جنسیت او نیز قابل تشخیص می گردد.</a:t>
            </a:r>
            <a:endParaRPr lang="en-US" sz="2800" dirty="0">
              <a:cs typeface="B Roya" pitchFamily="2" charset="-78"/>
            </a:endParaRPr>
          </a:p>
          <a:p>
            <a:pPr algn="just"/>
            <a:r>
              <a:rPr lang="fa-IR" sz="2800" b="1" dirty="0">
                <a:cs typeface="B Roya" pitchFamily="2" charset="-78"/>
              </a:rPr>
              <a:t>ماه پنجم،</a:t>
            </a:r>
            <a:r>
              <a:rPr lang="fa-IR" sz="2800" dirty="0">
                <a:cs typeface="B Roya" pitchFamily="2" charset="-78"/>
              </a:rPr>
              <a:t> در ماه پنجم دست ها و پاها کامل شده و جنین می تواند با آزادی کامل حرکت کند. بسیاری از بازتاب ها مانند مکیدن انگشت، بلعیدن و سکسکه کردن نیز در جنین مشاهده می شود.</a:t>
            </a:r>
            <a:endParaRPr lang="en-US" sz="2800" dirty="0">
              <a:cs typeface="B Roya" pitchFamily="2" charset="-78"/>
            </a:endParaRPr>
          </a:p>
          <a:p>
            <a:pPr algn="just"/>
            <a:r>
              <a:rPr lang="fa-IR" sz="2800" b="1" dirty="0">
                <a:cs typeface="B Roya" pitchFamily="2" charset="-78"/>
              </a:rPr>
              <a:t>ماه ششم،</a:t>
            </a:r>
            <a:r>
              <a:rPr lang="fa-IR" sz="2800" dirty="0">
                <a:cs typeface="B Roya" pitchFamily="2" charset="-78"/>
              </a:rPr>
              <a:t> در این زمان، چشم ها کاملاً شکل گرفته و پلک ها باز و بسته می شوند و جنین توانایی نگاه کردن به پایین و بالا را به دست می آورد.</a:t>
            </a:r>
            <a:endParaRPr lang="en-US" sz="2800" dirty="0">
              <a:cs typeface="B Roya" pitchFamily="2" charset="-78"/>
            </a:endParaRPr>
          </a:p>
          <a:p>
            <a:pPr algn="just"/>
            <a:endParaRPr lang="fa-IR" sz="2800" dirty="0">
              <a:cs typeface="B Roya" pitchFamily="2" charset="-78"/>
            </a:endParaRPr>
          </a:p>
        </p:txBody>
      </p:sp>
      <p:sp>
        <p:nvSpPr>
          <p:cNvPr id="2" name="Title 1"/>
          <p:cNvSpPr>
            <a:spLocks noGrp="1"/>
          </p:cNvSpPr>
          <p:nvPr>
            <p:ph type="title"/>
          </p:nvPr>
        </p:nvSpPr>
        <p:spPr/>
        <p:txBody>
          <a:bodyPr/>
          <a:lstStyle/>
          <a:p>
            <a:endParaRPr lang="fa-IR"/>
          </a:p>
        </p:txBody>
      </p:sp>
    </p:spTree>
    <p:extLst>
      <p:ext uri="{BB962C8B-B14F-4D97-AF65-F5344CB8AC3E}">
        <p14:creationId xmlns:p14="http://schemas.microsoft.com/office/powerpoint/2010/main" val="1946555992"/>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r>
              <a:rPr lang="fa-IR" sz="2800" b="1" dirty="0">
                <a:cs typeface="B Roya" pitchFamily="2" charset="-78"/>
              </a:rPr>
              <a:t>ماه هفتم،</a:t>
            </a:r>
            <a:r>
              <a:rPr lang="fa-IR" sz="2800" dirty="0">
                <a:cs typeface="B Roya" pitchFamily="2" charset="-78"/>
              </a:rPr>
              <a:t> جنین 7 ماهه حدود 40 سانتی متر قد و 1400 گرم وزن دارد. حواس پنجگانه وی رشد قابل توجهی نموده و به لحاظ رشد نسبتاً کافی دستگاه های گردش خون، تنفس و عصبی، گفته می شود که بر مرحلۀ « زیست پذیری» یعنی زنده ماندن در صورت تولد، رسیده است.</a:t>
            </a:r>
            <a:endParaRPr lang="en-US" sz="2800" dirty="0">
              <a:cs typeface="B Roya" pitchFamily="2" charset="-78"/>
            </a:endParaRPr>
          </a:p>
          <a:p>
            <a:pPr algn="just"/>
            <a:r>
              <a:rPr lang="fa-IR" sz="2800" b="1" dirty="0">
                <a:cs typeface="B Roya" pitchFamily="2" charset="-78"/>
              </a:rPr>
              <a:t>ماه های هشتم و نهم،</a:t>
            </a:r>
            <a:r>
              <a:rPr lang="fa-IR" sz="2800" dirty="0">
                <a:cs typeface="B Roya" pitchFamily="2" charset="-78"/>
              </a:rPr>
              <a:t> در این ماه ها، جنین، مراحل نهایی رشد خود را می گذراند. سفتی عضلات افزایش می یابد و واکنش های بینایی و شنوایی حالتی با ثبات به خود می گیرند. چربی موجود در بدن جنین، در سراسر بدن وی گسترده تر می شود و باعث می شود تا پوست صاف به نظر برسد</a:t>
            </a:r>
          </a:p>
        </p:txBody>
      </p:sp>
      <p:sp>
        <p:nvSpPr>
          <p:cNvPr id="2" name="Title 1"/>
          <p:cNvSpPr>
            <a:spLocks noGrp="1"/>
          </p:cNvSpPr>
          <p:nvPr>
            <p:ph type="title"/>
          </p:nvPr>
        </p:nvSpPr>
        <p:spPr/>
        <p:txBody>
          <a:bodyPr/>
          <a:lstStyle/>
          <a:p>
            <a:endParaRPr lang="fa-IR"/>
          </a:p>
        </p:txBody>
      </p:sp>
    </p:spTree>
    <p:extLst>
      <p:ext uri="{BB962C8B-B14F-4D97-AF65-F5344CB8AC3E}">
        <p14:creationId xmlns:p14="http://schemas.microsoft.com/office/powerpoint/2010/main" val="20867846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122</TotalTime>
  <Words>2374</Words>
  <Application>Microsoft Office PowerPoint</Application>
  <PresentationFormat>A4 Paper (210x297 mm)</PresentationFormat>
  <Paragraphs>113</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Hardcover</vt:lpstr>
      <vt:lpstr>بسم الله الرحمن الرحیم</vt:lpstr>
      <vt:lpstr>دوره زندگی پیش از تولد </vt:lpstr>
      <vt:lpstr>PowerPoint Presentation</vt:lpstr>
      <vt:lpstr>مرحله تخمی  </vt:lpstr>
      <vt:lpstr>مرحلۀ رویانی</vt:lpstr>
      <vt:lpstr>PowerPoint Presentation</vt:lpstr>
      <vt:lpstr>مرحله جنینی</vt:lpstr>
      <vt:lpstr>PowerPoint Presentation</vt:lpstr>
      <vt:lpstr>PowerPoint Presentation</vt:lpstr>
      <vt:lpstr>محیط قبل از تولد </vt:lpstr>
      <vt:lpstr>PowerPoint Presentation</vt:lpstr>
      <vt:lpstr>PowerPoint Presentation</vt:lpstr>
      <vt:lpstr>بیماری های مادر</vt:lpstr>
      <vt:lpstr>PowerPoint Presentation</vt:lpstr>
      <vt:lpstr>2) سیگار و الکیسم و سوء مصرف سایر مواد</vt:lpstr>
      <vt:lpstr>3) داروها</vt:lpstr>
      <vt:lpstr>4) سوء تغذیه</vt:lpstr>
      <vt:lpstr>5) حالات عاطفی و روانی مادر</vt:lpstr>
      <vt:lpstr>6) سن کم یا زیاد مادر</vt:lpstr>
      <vt:lpstr>7) همخونی و عامل Rh</vt:lpstr>
      <vt:lpstr>8) پرتو نگاری های مکرر یا پرتو درمانی</vt:lpstr>
      <vt:lpstr>9) کار سنگین و مداوم مادر</vt:lpstr>
      <vt:lpstr>10) ضربه ها </vt:lpstr>
      <vt:lpstr>11) فاصله کوتاه بین زایمان ها</vt:lpstr>
      <vt:lpstr>12) آسیب پذیری جنین</vt:lpstr>
      <vt:lpstr>PowerPoint Presentation</vt:lpstr>
      <vt:lpstr>13) نگرش مادر نسبت به جنین</vt:lpstr>
      <vt:lpstr>جریان تولد</vt:lpstr>
      <vt:lpstr>علایم زیر در هنگام تولد می تواند نشانۀ وجود عقب ماندگی ذهنی در کودک باشد: </vt:lpstr>
      <vt:lpstr>تفاوتهای جنسی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MSI</dc:creator>
  <cp:lastModifiedBy>Nima</cp:lastModifiedBy>
  <cp:revision>15</cp:revision>
  <dcterms:created xsi:type="dcterms:W3CDTF">2014-11-13T15:06:59Z</dcterms:created>
  <dcterms:modified xsi:type="dcterms:W3CDTF">2015-04-15T08:54:55Z</dcterms:modified>
</cp:coreProperties>
</file>