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4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2" r:id="rId18"/>
    <p:sldId id="277" r:id="rId19"/>
    <p:sldId id="276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ic.iran-forum.ir/images/kv327hr99h1bdrnlve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400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/>
              <a:t>کشور ایران از بزرگ ترین دارندگان منابع </a:t>
            </a:r>
            <a:r>
              <a:rPr lang="fa-IR" sz="4000" b="1" dirty="0" smtClean="0">
                <a:solidFill>
                  <a:srgbClr val="FF0000"/>
                </a:solidFill>
              </a:rPr>
              <a:t>نفت</a:t>
            </a:r>
            <a:r>
              <a:rPr lang="fa-IR" sz="4000" dirty="0" smtClean="0"/>
              <a:t> و</a:t>
            </a:r>
            <a:r>
              <a:rPr lang="fa-IR" sz="4000" b="1" dirty="0" smtClean="0">
                <a:solidFill>
                  <a:srgbClr val="FFC000"/>
                </a:solidFill>
              </a:rPr>
              <a:t>گاز</a:t>
            </a:r>
            <a:r>
              <a:rPr lang="fa-IR" sz="4000" dirty="0" smtClean="0"/>
              <a:t> در جهان است.</a:t>
            </a:r>
            <a:endParaRPr lang="en-US" sz="4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066800" y="2209800"/>
            <a:ext cx="2286000" cy="1676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/>
              <a:t>سوخت های فسیلی</a:t>
            </a:r>
            <a:endParaRPr lang="en-US" sz="4400" dirty="0"/>
          </a:p>
        </p:txBody>
      </p:sp>
      <p:sp>
        <p:nvSpPr>
          <p:cNvPr id="8" name="Right Arrow 7"/>
          <p:cNvSpPr/>
          <p:nvPr/>
        </p:nvSpPr>
        <p:spPr>
          <a:xfrm>
            <a:off x="3581400" y="28956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5105400" y="2209800"/>
            <a:ext cx="3505200" cy="19050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000" dirty="0" smtClean="0">
                <a:solidFill>
                  <a:srgbClr val="002060"/>
                </a:solidFill>
              </a:rPr>
              <a:t>میراث طبیعی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5400" dirty="0" smtClean="0">
                <a:solidFill>
                  <a:srgbClr val="002060"/>
                </a:solidFill>
              </a:rPr>
              <a:t>به گفته ی دانشمندان نفت از انباشته شدن بقایای گیاهان وجانوران در کف دریاهای قدیمی به وجود آمده است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6000" dirty="0" smtClean="0">
                <a:solidFill>
                  <a:srgbClr val="FF0000"/>
                </a:solidFill>
              </a:rPr>
              <a:t>بقایای گیاهان وجانوران چگونه به نفت تبدیل می شود؟</a:t>
            </a:r>
          </a:p>
          <a:p>
            <a:pPr algn="r"/>
            <a:r>
              <a:rPr lang="fa-IR" sz="6000" dirty="0" smtClean="0"/>
              <a:t>این مواد در بین لایه های </a:t>
            </a:r>
            <a:r>
              <a:rPr lang="fa-IR" sz="6000" dirty="0" smtClean="0">
                <a:solidFill>
                  <a:srgbClr val="FFFF00"/>
                </a:solidFill>
              </a:rPr>
              <a:t>رسوبی </a:t>
            </a:r>
            <a:r>
              <a:rPr lang="fa-IR" sz="6000" dirty="0" smtClean="0"/>
              <a:t>قرار گرفته و بر اثر </a:t>
            </a:r>
            <a:r>
              <a:rPr lang="fa-IR" sz="6000" dirty="0" smtClean="0">
                <a:solidFill>
                  <a:srgbClr val="C00000"/>
                </a:solidFill>
              </a:rPr>
              <a:t>گرما</a:t>
            </a:r>
            <a:r>
              <a:rPr lang="fa-IR" sz="6000" dirty="0" smtClean="0"/>
              <a:t> </a:t>
            </a:r>
            <a:r>
              <a:rPr lang="fa-IR" sz="6000" dirty="0" smtClean="0">
                <a:solidFill>
                  <a:schemeClr val="accent6">
                    <a:lumMod val="50000"/>
                  </a:schemeClr>
                </a:solidFill>
              </a:rPr>
              <a:t>فشار زیاد </a:t>
            </a:r>
            <a:r>
              <a:rPr lang="fa-IR" sz="6000" dirty="0" smtClean="0"/>
              <a:t>و </a:t>
            </a:r>
            <a:r>
              <a:rPr lang="fa-IR" sz="6000" dirty="0" smtClean="0">
                <a:solidFill>
                  <a:srgbClr val="002060"/>
                </a:solidFill>
              </a:rPr>
              <a:t>تغییرات شیمیایی </a:t>
            </a:r>
            <a:r>
              <a:rPr lang="fa-IR" sz="6000" dirty="0" smtClean="0"/>
              <a:t>در طی میلیونها سال به نفت تبدیل شده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dell\Desktop\phk_eb_ng_001472-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077199" cy="647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800" dirty="0" smtClean="0"/>
              <a:t>علاوه بر نفت وگاز بیشترین انرژی که ما از آن استفاده می کنیم </a:t>
            </a:r>
          </a:p>
          <a:p>
            <a:pPr algn="r"/>
            <a:r>
              <a:rPr lang="fa-IR" sz="4800" dirty="0" smtClean="0">
                <a:solidFill>
                  <a:srgbClr val="FFFF00"/>
                </a:solidFill>
              </a:rPr>
              <a:t>برق</a:t>
            </a:r>
          </a:p>
          <a:p>
            <a:pPr algn="r"/>
            <a:r>
              <a:rPr lang="fa-IR" sz="4800" dirty="0" smtClean="0"/>
              <a:t> است.</a:t>
            </a:r>
          </a:p>
          <a:p>
            <a:pPr algn="r"/>
            <a:r>
              <a:rPr lang="fa-IR" sz="4800" dirty="0" smtClean="0"/>
              <a:t>برق به دو حالت تولید می شود:</a:t>
            </a:r>
          </a:p>
          <a:p>
            <a:pPr algn="r"/>
            <a:r>
              <a:rPr lang="fa-IR" sz="4800" dirty="0" smtClean="0">
                <a:solidFill>
                  <a:srgbClr val="FFFF00"/>
                </a:solidFill>
              </a:rPr>
              <a:t>برق حرارتی</a:t>
            </a:r>
          </a:p>
          <a:p>
            <a:pPr algn="r"/>
            <a:r>
              <a:rPr lang="fa-IR" sz="4800" dirty="0" smtClean="0">
                <a:solidFill>
                  <a:srgbClr val="FFFF00"/>
                </a:solidFill>
              </a:rPr>
              <a:t>برق آبی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85800"/>
            <a:ext cx="701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6600" dirty="0" smtClean="0"/>
              <a:t>بیش تر برقی که ما استفاده می کنیم چگونه به وجود می آید؟ </a:t>
            </a:r>
          </a:p>
          <a:p>
            <a:pPr algn="r"/>
            <a:r>
              <a:rPr lang="fa-IR" sz="6600" dirty="0" smtClean="0">
                <a:solidFill>
                  <a:srgbClr val="FFFF00"/>
                </a:solidFill>
              </a:rPr>
              <a:t>از طریق سوزاندن نفت و گاز در نیروگاه ها تولید می شود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6600" dirty="0" smtClean="0"/>
              <a:t>اما چگونه؟ </a:t>
            </a:r>
          </a:p>
          <a:p>
            <a:pPr algn="r"/>
            <a:r>
              <a:rPr lang="fa-IR" sz="6600" dirty="0" smtClean="0"/>
              <a:t>در نیروگاه ها با سوزاندن سوخت های فسیلی آب را به بخار تبدیل می کنند.فشار بخار آب توربین هارا به حرکت در می اورد وبرق تولید می شود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8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6600" dirty="0" smtClean="0"/>
              <a:t>برق آبی چگونه تولید می شود؟</a:t>
            </a:r>
          </a:p>
          <a:p>
            <a:pPr algn="r"/>
            <a:r>
              <a:rPr lang="fa-IR" sz="6600" dirty="0" smtClean="0">
                <a:solidFill>
                  <a:srgbClr val="FFFF00"/>
                </a:solidFill>
              </a:rPr>
              <a:t>با بستن سد روی رودهای پر آب و با استفاده از فشار آب ذخیره شده توربین ها به حرکت در می آیند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نخستين کنفرانس بين المللي سد و نيروگاه‌هاي برق آبي برگزار مي‌شود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4724400"/>
          </a:xfrm>
          <a:prstGeom prst="rect">
            <a:avLst/>
          </a:prstGeom>
          <a:noFill/>
        </p:spPr>
      </p:pic>
      <p:pic>
        <p:nvPicPr>
          <p:cNvPr id="3076" name="Picture 4" descr="http://www.ngdir.ir/sitelinks/kids/Image/energy_image_en/11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800599"/>
            <a:ext cx="3286125" cy="2057401"/>
          </a:xfrm>
          <a:prstGeom prst="rect">
            <a:avLst/>
          </a:prstGeom>
          <a:noFill/>
        </p:spPr>
      </p:pic>
      <p:pic>
        <p:nvPicPr>
          <p:cNvPr id="3078" name="Picture 6" descr="http://www.pic.iran-forum.ir/images/o3gnkjgg92sg2edx3k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4267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Arial" pitchFamily="34" charset="0"/>
                <a:cs typeface="Arial" pitchFamily="34" charset="0"/>
              </a:rPr>
              <a:t>چرا در کشور ما تولید برق آبی بسیار کم تر از برق حرارتی است؟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dell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85800"/>
            <a:ext cx="4181475" cy="617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2860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زیرا کشور ما جزء کشور های کم باران جهان است </a:t>
            </a:r>
          </a:p>
          <a:p>
            <a:pPr algn="r"/>
            <a:r>
              <a:rPr lang="fa-IR" sz="2800" b="1" dirty="0" smtClean="0"/>
              <a:t>و </a:t>
            </a:r>
            <a:r>
              <a:rPr lang="fa-IR" sz="2800" b="1" dirty="0" smtClean="0">
                <a:solidFill>
                  <a:srgbClr val="FFFF00"/>
                </a:solidFill>
              </a:rPr>
              <a:t>بخش وسیعی از آن در منطقه ی خشک ونیمه خشک قرار دارد  </a:t>
            </a:r>
            <a:r>
              <a:rPr lang="fa-I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و منابع آبی آن محدود است</a:t>
            </a:r>
            <a:r>
              <a:rPr lang="fa-IR" sz="2800" b="1" dirty="0" smtClean="0"/>
              <a:t>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 برای حفظ محیط زیست </a:t>
            </a:r>
            <a:r>
              <a:rPr lang="ar-SA" sz="2800" dirty="0" smtClean="0"/>
              <a:t>٬ </a:t>
            </a:r>
            <a:r>
              <a:rPr lang="fa-IR" sz="2800" dirty="0" smtClean="0"/>
              <a:t>استفاده از برق حرارتی بهتر است یا برق آبی؟چرا؟</a:t>
            </a:r>
          </a:p>
          <a:p>
            <a:pPr algn="r"/>
            <a:r>
              <a:rPr lang="fa-IR" sz="4000" dirty="0" smtClean="0">
                <a:solidFill>
                  <a:srgbClr val="FF0000"/>
                </a:solidFill>
              </a:rPr>
              <a:t>برق آبی بهتر است زیرا برق حرارتی از سوزاندن سوخت های فسیلی به </a:t>
            </a:r>
            <a:r>
              <a:rPr lang="en-AU" sz="4000" dirty="0" smtClean="0">
                <a:solidFill>
                  <a:srgbClr val="FF0000"/>
                </a:solidFill>
              </a:rPr>
              <a:t> </a:t>
            </a:r>
            <a:endParaRPr lang="fa-IR" sz="4000" dirty="0" smtClean="0">
              <a:solidFill>
                <a:srgbClr val="FF0000"/>
              </a:solidFill>
            </a:endParaRPr>
          </a:p>
          <a:p>
            <a:pPr algn="r"/>
            <a:r>
              <a:rPr lang="fa-IR" sz="4000" dirty="0" smtClean="0">
                <a:solidFill>
                  <a:srgbClr val="FF0000"/>
                </a:solidFill>
              </a:rPr>
              <a:t>دست می آید که </a:t>
            </a:r>
          </a:p>
          <a:p>
            <a:pPr algn="r"/>
            <a:r>
              <a:rPr lang="fa-IR" sz="4000" dirty="0" smtClean="0">
                <a:solidFill>
                  <a:srgbClr val="FF0000"/>
                </a:solidFill>
              </a:rPr>
              <a:t>محیط</a:t>
            </a:r>
          </a:p>
          <a:p>
            <a:pPr algn="r"/>
            <a:r>
              <a:rPr lang="fa-IR" sz="4000" dirty="0" smtClean="0">
                <a:solidFill>
                  <a:srgbClr val="FF0000"/>
                </a:solidFill>
              </a:rPr>
              <a:t>زیست را آلوده </a:t>
            </a:r>
          </a:p>
          <a:p>
            <a:pPr algn="r"/>
            <a:r>
              <a:rPr lang="fa-IR" sz="4000" dirty="0" smtClean="0">
                <a:solidFill>
                  <a:srgbClr val="FF0000"/>
                </a:solidFill>
              </a:rPr>
              <a:t>می کنند</a:t>
            </a:r>
          </a:p>
          <a:p>
            <a:pPr algn="r"/>
            <a:r>
              <a:rPr lang="en-AU" sz="2800" dirty="0" smtClean="0"/>
              <a:t> </a:t>
            </a:r>
            <a:endParaRPr lang="en-US" sz="2800" dirty="0" smtClean="0"/>
          </a:p>
          <a:p>
            <a:pPr algn="r"/>
            <a:r>
              <a:rPr lang="fa-IR" sz="2800" dirty="0" smtClean="0"/>
              <a:t>  </a:t>
            </a:r>
            <a:endParaRPr lang="en-US" sz="2800" dirty="0"/>
          </a:p>
        </p:txBody>
      </p:sp>
      <p:pic>
        <p:nvPicPr>
          <p:cNvPr id="1026" name="Picture 2" descr="C:\Documents and Settings\dell\Desktop\FG26_09_01U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571976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b="1" dirty="0" smtClean="0">
                <a:solidFill>
                  <a:srgbClr val="FF0000"/>
                </a:solidFill>
              </a:rPr>
              <a:t>انرژی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3124200"/>
            <a:ext cx="426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400" dirty="0" smtClean="0"/>
              <a:t> سوخت های فسیلی </a:t>
            </a:r>
          </a:p>
          <a:p>
            <a:pPr algn="r"/>
            <a:r>
              <a:rPr lang="fa-IR" sz="4400" dirty="0" smtClean="0"/>
              <a:t>انرژی های قابل تجدید</a:t>
            </a:r>
          </a:p>
          <a:p>
            <a:pPr algn="r"/>
            <a:r>
              <a:rPr lang="fa-IR" sz="4400" dirty="0" smtClean="0"/>
              <a:t>انرژی هسته ای</a:t>
            </a:r>
          </a:p>
          <a:p>
            <a:pPr algn="r"/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1242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800" dirty="0" smtClean="0"/>
              <a:t>86</a:t>
            </a:r>
            <a:r>
              <a:rPr lang="fa-IR" sz="4800" dirty="0" smtClean="0">
                <a:latin typeface="Arial"/>
                <a:cs typeface="Arial"/>
              </a:rPr>
              <a:t>٪ </a:t>
            </a:r>
          </a:p>
          <a:p>
            <a:pPr algn="r"/>
            <a:r>
              <a:rPr lang="fa-IR" sz="4800" dirty="0" smtClean="0">
                <a:latin typeface="Arial"/>
                <a:cs typeface="Arial"/>
              </a:rPr>
              <a:t>6٪</a:t>
            </a:r>
          </a:p>
          <a:p>
            <a:pPr algn="r"/>
            <a:r>
              <a:rPr lang="fa-IR" sz="4800" dirty="0" smtClean="0">
                <a:latin typeface="Arial"/>
                <a:cs typeface="Arial"/>
              </a:rPr>
              <a:t>8٪</a:t>
            </a:r>
            <a:endParaRPr lang="en-US" sz="4800" dirty="0"/>
          </a:p>
        </p:txBody>
      </p:sp>
      <p:sp>
        <p:nvSpPr>
          <p:cNvPr id="8" name="Cloud Callout 7"/>
          <p:cNvSpPr/>
          <p:nvPr/>
        </p:nvSpPr>
        <p:spPr>
          <a:xfrm>
            <a:off x="3200400" y="1600200"/>
            <a:ext cx="5943600" cy="152400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chemeClr val="bg1"/>
                </a:solidFill>
              </a:rPr>
              <a:t>سه گروه مهم انرژی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-685800" y="5105400"/>
            <a:ext cx="9829800" cy="1752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400" dirty="0" smtClean="0">
                <a:solidFill>
                  <a:srgbClr val="FF0000"/>
                </a:solidFill>
              </a:rPr>
              <a:t>بیشترین انرژی مورد نیاز ما ازسوخت های فسیلی به دست می آید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990600"/>
            <a:ext cx="929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9600" dirty="0" smtClean="0">
                <a:solidFill>
                  <a:srgbClr val="FF0000"/>
                </a:solidFill>
              </a:rPr>
              <a:t>پراکندگی منابع نفت و       گاز در ایران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800" dirty="0" smtClean="0">
                <a:solidFill>
                  <a:srgbClr val="FF0000"/>
                </a:solidFill>
              </a:rPr>
              <a:t> نفت</a:t>
            </a:r>
          </a:p>
          <a:p>
            <a:pPr algn="r"/>
            <a:r>
              <a:rPr lang="fa-IR" sz="4400" dirty="0" smtClean="0">
                <a:solidFill>
                  <a:srgbClr val="FF0000"/>
                </a:solidFill>
              </a:rPr>
              <a:t>بیش تر منابع نفت ایران در </a:t>
            </a:r>
            <a:r>
              <a:rPr lang="fa-IR" sz="4400" dirty="0" smtClean="0">
                <a:solidFill>
                  <a:schemeClr val="accent4">
                    <a:lumMod val="50000"/>
                  </a:schemeClr>
                </a:solidFill>
              </a:rPr>
              <a:t>جنوب غربی </a:t>
            </a:r>
            <a:r>
              <a:rPr lang="fa-IR" sz="4400" dirty="0" smtClean="0">
                <a:solidFill>
                  <a:srgbClr val="FFFF00"/>
                </a:solidFill>
              </a:rPr>
              <a:t>و </a:t>
            </a:r>
          </a:p>
          <a:p>
            <a:pPr algn="r"/>
            <a:r>
              <a:rPr lang="fa-IR" sz="4400" dirty="0" smtClean="0">
                <a:solidFill>
                  <a:srgbClr val="FFFF00"/>
                </a:solidFill>
              </a:rPr>
              <a:t>غرب کشور </a:t>
            </a:r>
            <a:r>
              <a:rPr lang="fa-IR" sz="4400" dirty="0" smtClean="0">
                <a:solidFill>
                  <a:srgbClr val="FF0000"/>
                </a:solidFill>
              </a:rPr>
              <a:t>قرار دارد.</a:t>
            </a:r>
          </a:p>
          <a:p>
            <a:pPr algn="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029200" y="3429000"/>
            <a:ext cx="3429000" cy="1219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استان کرمانشاه</a:t>
            </a:r>
            <a:endParaRPr lang="en-US" sz="4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934200" y="2590800"/>
            <a:ext cx="1143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676400" y="1981200"/>
            <a:ext cx="1752600" cy="12192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-304800" y="2971800"/>
            <a:ext cx="5562600" cy="1600200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 smtClean="0">
                <a:solidFill>
                  <a:schemeClr val="bg1"/>
                </a:solidFill>
              </a:rPr>
              <a:t>استان خوزستان وخلیج فارس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919008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/>
              <a:t>علاوه بر دو ناحیه ی وسیع  در بخش های دیگری از کشور ما مانند </a:t>
            </a:r>
            <a:r>
              <a:rPr lang="fa-IR" sz="4000" dirty="0" smtClean="0">
                <a:solidFill>
                  <a:srgbClr val="00B050"/>
                </a:solidFill>
              </a:rPr>
              <a:t>تهران وقم </a:t>
            </a:r>
            <a:r>
              <a:rPr lang="fa-IR" sz="4000" dirty="0" smtClean="0"/>
              <a:t>نفت کشف واستخراج شده است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34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7200" dirty="0" smtClean="0"/>
              <a:t>به عکس هایی از اولین چاه نفت در ایران که حدود </a:t>
            </a:r>
            <a:r>
              <a:rPr lang="fa-IR" sz="7200" dirty="0" smtClean="0">
                <a:solidFill>
                  <a:srgbClr val="FF0000"/>
                </a:solidFill>
              </a:rPr>
              <a:t>صد</a:t>
            </a:r>
            <a:r>
              <a:rPr lang="fa-IR" sz="7200" dirty="0" smtClean="0"/>
              <a:t> </a:t>
            </a:r>
            <a:r>
              <a:rPr lang="fa-IR" sz="7200" dirty="0" smtClean="0">
                <a:solidFill>
                  <a:srgbClr val="FF0000"/>
                </a:solidFill>
              </a:rPr>
              <a:t>سال</a:t>
            </a:r>
            <a:r>
              <a:rPr lang="fa-IR" sz="7200" dirty="0" smtClean="0"/>
              <a:t> پیش در </a:t>
            </a:r>
            <a:r>
              <a:rPr lang="fa-IR" sz="7200" dirty="0" smtClean="0">
                <a:solidFill>
                  <a:srgbClr val="FFC000"/>
                </a:solidFill>
              </a:rPr>
              <a:t>مسجد سلیمان </a:t>
            </a:r>
            <a:r>
              <a:rPr lang="fa-IR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استان خوزستان </a:t>
            </a:r>
            <a:r>
              <a:rPr lang="fa-IR" sz="7200" dirty="0" smtClean="0"/>
              <a:t>حفر شد و به نفت رسید نگاه کنید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shana.ir/shanacontent/media/image/2009/05/7970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" y="152400"/>
            <a:ext cx="9410700" cy="1098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hana.ir/shanacontent/media/image/2009/05/7969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763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/>
              <a:t>امروزه بعد از انقلاب اسلامی همه ی کارهای استخراج و پالایش نفت توسط متخصصان ایران انجام می شود.</a:t>
            </a:r>
          </a:p>
          <a:p>
            <a:pPr algn="r"/>
            <a:r>
              <a:rPr lang="fa-IR" sz="4800" b="1" dirty="0" smtClean="0">
                <a:solidFill>
                  <a:srgbClr val="00B050"/>
                </a:solidFill>
              </a:rPr>
              <a:t>نفت خام پس از استخراج چه می شود؟</a:t>
            </a:r>
          </a:p>
          <a:p>
            <a:pPr algn="r"/>
            <a:r>
              <a:rPr lang="fa-IR" sz="5400" dirty="0" smtClean="0">
                <a:solidFill>
                  <a:srgbClr val="FF9933"/>
                </a:solidFill>
              </a:rPr>
              <a:t>از طریق لوله به پالایشگاه منتقل می شود .بیش تر نفت تصفیه شده و فرآورده های نفتی تولید شده از طریق لوله به نقاط مختلف کشور منتقل می شود</a:t>
            </a:r>
            <a:r>
              <a:rPr lang="fa-IR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5105400"/>
            <a:ext cx="9144000" cy="1752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/>
              <a:t>استان خوزستان و منابع گاز عسلویه و کنگان در استان بوشهر و سرخون در استان هرمزگان</a:t>
            </a:r>
            <a:endParaRPr lang="en-US" sz="3600" dirty="0"/>
          </a:p>
        </p:txBody>
      </p:sp>
      <p:sp>
        <p:nvSpPr>
          <p:cNvPr id="3" name="Bevel 2"/>
          <p:cNvSpPr/>
          <p:nvPr/>
        </p:nvSpPr>
        <p:spPr>
          <a:xfrm rot="1773343">
            <a:off x="3270904" y="910315"/>
            <a:ext cx="6014988" cy="1905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/>
              <a:t>منابع گاز خانگیران سرخس در</a:t>
            </a:r>
          </a:p>
          <a:p>
            <a:pPr algn="ctr"/>
            <a:r>
              <a:rPr lang="fa-IR" sz="3200" dirty="0" smtClean="0"/>
              <a:t>استان خراسان رضوی</a:t>
            </a:r>
            <a:endParaRPr lang="en-US" sz="3200" dirty="0"/>
          </a:p>
        </p:txBody>
      </p:sp>
      <p:sp>
        <p:nvSpPr>
          <p:cNvPr id="4" name="Cloud Callout 3"/>
          <p:cNvSpPr/>
          <p:nvPr/>
        </p:nvSpPr>
        <p:spPr>
          <a:xfrm>
            <a:off x="0" y="990600"/>
            <a:ext cx="1981200" cy="213360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002060"/>
                </a:solidFill>
              </a:rPr>
              <a:t>منابع گازی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9878858">
            <a:off x="1639848" y="2721199"/>
            <a:ext cx="1769565" cy="2353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جنوب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1143000" y="457200"/>
            <a:ext cx="2286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/>
              <a:t>شمال شرقی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800" dirty="0" smtClean="0"/>
              <a:t>ایران دارای </a:t>
            </a:r>
            <a:r>
              <a:rPr lang="fa-IR" sz="4800" dirty="0" smtClean="0">
                <a:solidFill>
                  <a:srgbClr val="002060"/>
                </a:solidFill>
              </a:rPr>
              <a:t>یک شبکه ی گاز رسانی </a:t>
            </a:r>
            <a:r>
              <a:rPr lang="fa-IR" sz="4800" dirty="0" smtClean="0"/>
              <a:t>است و گاز از طریق خط لوله ی سراسری به اغلب شهر های ایران می رسد .</a:t>
            </a:r>
          </a:p>
          <a:p>
            <a:pPr algn="r"/>
            <a:endParaRPr lang="fa-IR" sz="4800" dirty="0" smtClean="0"/>
          </a:p>
          <a:p>
            <a:pPr algn="r"/>
            <a:r>
              <a:rPr lang="fa-IR" sz="4400" dirty="0" smtClean="0">
                <a:solidFill>
                  <a:srgbClr val="FF0000"/>
                </a:solidFill>
              </a:rPr>
              <a:t>بزرگترین تجارت در جهان امروزی چیست؟</a:t>
            </a:r>
          </a:p>
          <a:p>
            <a:pPr algn="r"/>
            <a:r>
              <a:rPr lang="fa-IR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صادرات و واردات نفت و گاز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www.pic.iran-forum.ir/images/ow8m4z2g1kc8m521da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800" dirty="0" smtClean="0">
                <a:solidFill>
                  <a:srgbClr val="FFFF00"/>
                </a:solidFill>
              </a:rPr>
              <a:t>سوخت فسیلی چیست؟</a:t>
            </a:r>
            <a:r>
              <a:rPr lang="fa-IR" sz="4800" dirty="0" smtClean="0"/>
              <a:t>به</a:t>
            </a:r>
            <a:r>
              <a:rPr lang="fa-IR" sz="4800" dirty="0" smtClean="0">
                <a:solidFill>
                  <a:srgbClr val="FFFF00"/>
                </a:solidFill>
              </a:rPr>
              <a:t> </a:t>
            </a:r>
            <a:r>
              <a:rPr lang="fa-IR" sz="4800" dirty="0" smtClean="0"/>
              <a:t>زغال سنگ نفت و گازو مشتقات انها مثل گازوییل و بنزین سوخت های فسیلی می گویند. </a:t>
            </a:r>
            <a:endParaRPr lang="en-US" sz="4800" dirty="0"/>
          </a:p>
        </p:txBody>
      </p:sp>
      <p:pic>
        <p:nvPicPr>
          <p:cNvPr id="1026" name="Picture 2" descr="C:\Documents and Settings\dell\Desktop\___0_aa_oil_o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648200"/>
            <a:ext cx="3333750" cy="2047875"/>
          </a:xfrm>
          <a:prstGeom prst="rect">
            <a:avLst/>
          </a:prstGeom>
          <a:noFill/>
        </p:spPr>
      </p:pic>
      <p:pic>
        <p:nvPicPr>
          <p:cNvPr id="1027" name="Picture 3" descr="C:\Documents and Settings\dell\Desktop\___0_natutal%20g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2000250" cy="2333625"/>
          </a:xfrm>
          <a:prstGeom prst="rect">
            <a:avLst/>
          </a:prstGeom>
          <a:noFill/>
        </p:spPr>
      </p:pic>
      <p:pic>
        <p:nvPicPr>
          <p:cNvPr id="1028" name="Picture 4" descr="C:\Documents and Settings\dell\Desktop\___0_aa_oil_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438400"/>
            <a:ext cx="1533525" cy="2238375"/>
          </a:xfrm>
          <a:prstGeom prst="rect">
            <a:avLst/>
          </a:prstGeom>
          <a:noFill/>
        </p:spPr>
      </p:pic>
      <p:pic>
        <p:nvPicPr>
          <p:cNvPr id="1029" name="Picture 5" descr="C:\Documents and Settings\dell\Desktop\48427-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514600"/>
            <a:ext cx="23812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7200" dirty="0" smtClean="0"/>
              <a:t>انر ژی های نو یا قابل تجدید</a:t>
            </a:r>
          </a:p>
          <a:p>
            <a:pPr algn="r"/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2514600"/>
            <a:ext cx="5486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7200" dirty="0" smtClean="0">
                <a:solidFill>
                  <a:srgbClr val="FF0000"/>
                </a:solidFill>
              </a:rPr>
              <a:t>انرژی خورشید</a:t>
            </a:r>
          </a:p>
          <a:p>
            <a:pPr algn="r"/>
            <a:r>
              <a:rPr lang="fa-IR" sz="7200" dirty="0" smtClean="0">
                <a:solidFill>
                  <a:srgbClr val="FFFF00"/>
                </a:solidFill>
              </a:rPr>
              <a:t>آب </a:t>
            </a:r>
          </a:p>
          <a:p>
            <a:pPr algn="r"/>
            <a:r>
              <a:rPr lang="fa-IR" sz="8800" dirty="0" smtClean="0">
                <a:solidFill>
                  <a:srgbClr val="FFC000"/>
                </a:solidFill>
              </a:rPr>
              <a:t>باد و...........</a:t>
            </a:r>
            <a:endParaRPr lang="en-US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dell\Desktop\Water%20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506075" cy="8063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ell\Desktop\346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Documents and Settings\dell\Desktop\Wind%20Pow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492"/>
            <a:ext cx="9144000" cy="7187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dell\Desktop\Solar%20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2925"/>
            <a:ext cx="9144000" cy="740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8800" dirty="0" smtClean="0"/>
              <a:t>انرژی هسته ای</a:t>
            </a:r>
            <a:endParaRPr lang="en-US" sz="8800" dirty="0"/>
          </a:p>
        </p:txBody>
      </p:sp>
      <p:pic>
        <p:nvPicPr>
          <p:cNvPr id="5122" name="Picture 2" descr="C:\Documents and Settings\dell\Desktop\GeoLabPic_97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120" y="1752600"/>
            <a:ext cx="4506880" cy="5105400"/>
          </a:xfrm>
          <a:prstGeom prst="rect">
            <a:avLst/>
          </a:prstGeom>
          <a:noFill/>
        </p:spPr>
      </p:pic>
      <p:pic>
        <p:nvPicPr>
          <p:cNvPr id="5" name="Picture 2" descr="C:\Documents and Settings\dell\Desktop\Nuclear%20P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22179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546</Words>
  <Application>Microsoft Office PowerPoint</Application>
  <PresentationFormat>On-screen Show (4:3)</PresentationFormat>
  <Paragraphs>65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25</cp:revision>
  <dcterms:created xsi:type="dcterms:W3CDTF">2006-08-16T00:00:00Z</dcterms:created>
  <dcterms:modified xsi:type="dcterms:W3CDTF">2015-07-29T06:18:06Z</dcterms:modified>
</cp:coreProperties>
</file>