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29"/>
  </p:notesMasterIdLst>
  <p:handoutMasterIdLst>
    <p:handoutMasterId r:id="rId30"/>
  </p:handoutMasterIdLst>
  <p:sldIdLst>
    <p:sldId id="294" r:id="rId2"/>
    <p:sldId id="295" r:id="rId3"/>
    <p:sldId id="297" r:id="rId4"/>
    <p:sldId id="298" r:id="rId5"/>
    <p:sldId id="299" r:id="rId6"/>
    <p:sldId id="319" r:id="rId7"/>
    <p:sldId id="323" r:id="rId8"/>
    <p:sldId id="324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21" r:id="rId26"/>
    <p:sldId id="322" r:id="rId27"/>
    <p:sldId id="31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88FE3-62A2-4115-B0F5-4F2E698038C5}" type="datetime1">
              <a:rPr lang="en-US" smtClean="0"/>
              <a:pPr/>
              <a:t>11/15/2016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D9C0F-F87C-4879-B1B8-A1B9E2CE9C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631150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C858F-9E6A-4B59-89A8-FCC7F4EFA72D}" type="datetime1">
              <a:rPr lang="en-US" smtClean="0"/>
              <a:pPr/>
              <a:t>11/15/2016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1CEB3-70F6-49C4-972A-0228816D2A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764248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1AC4B3-06CE-4ED6-9B3A-0BD5C0C53EDC}" type="datetime1">
              <a:rPr lang="en-US" smtClean="0"/>
              <a:pPr/>
              <a:t>11/15/2016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Designed By :  Hamed Email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15D07A9-9E58-4D5C-88B9-3E6D15981D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A76DDE-A24E-4881-8FE3-C3A8DDA4B592}" type="datetime1">
              <a:rPr lang="en-US" smtClean="0"/>
              <a:pPr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Designed By :  Hamed Email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5D07A9-9E58-4D5C-88B9-3E6D15981D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45A55F-C39E-4148-BB60-9B35DE41421E}" type="datetime1">
              <a:rPr lang="en-US" smtClean="0"/>
              <a:pPr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Designed By :  Hamed Email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5D07A9-9E58-4D5C-88B9-3E6D15981D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4E1863-2386-461D-ACB3-CA986097F631}" type="datetime1">
              <a:rPr lang="en-US" smtClean="0"/>
              <a:pPr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Designed By :  Hamed Email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5D07A9-9E58-4D5C-88B9-3E6D15981D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CD539A-7283-4836-A00F-4EF206A557BF}" type="datetime1">
              <a:rPr lang="en-US" smtClean="0"/>
              <a:pPr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Designed By :  Hamed Email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5D07A9-9E58-4D5C-88B9-3E6D15981D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5D76CE-F8A6-435E-A7A5-29FD926B06A0}" type="datetime1">
              <a:rPr lang="en-US" smtClean="0"/>
              <a:pPr/>
              <a:t>11/15/2016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Designed By :  Hamed Email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5D07A9-9E58-4D5C-88B9-3E6D15981D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0D3EE6-CEDD-4C0B-8EE8-1F54DB83D318}" type="datetime1">
              <a:rPr lang="en-US" smtClean="0"/>
              <a:pPr/>
              <a:t>11/15/2016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Designed By :  Hamed Email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5D07A9-9E58-4D5C-88B9-3E6D15981D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BA2144-2075-4CC6-9826-F90EEE55336B}" type="datetime1">
              <a:rPr lang="en-US" smtClean="0"/>
              <a:pPr/>
              <a:t>11/15/2016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Designed By :  Hamed Email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5D07A9-9E58-4D5C-88B9-3E6D15981D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ECD72-D9B9-47FE-9C9D-838C7A707D4C}" type="datetime1">
              <a:rPr lang="en-US" smtClean="0"/>
              <a:pPr/>
              <a:t>11/15/2016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Designed By :  Hamed Email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5D07A9-9E58-4D5C-88B9-3E6D15981D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13757C6-B2B6-4DB3-96FD-CEDACC0B64BF}" type="datetime1">
              <a:rPr lang="en-US" smtClean="0"/>
              <a:pPr/>
              <a:t>11/15/2016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Designed By :  Hamed Email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5D07A9-9E58-4D5C-88B9-3E6D15981D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19A5575-8F90-4439-92A6-D5F8B3B3D529}" type="datetime1">
              <a:rPr lang="en-US" smtClean="0"/>
              <a:pPr/>
              <a:t>11/15/2016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dirty="0" smtClean="0"/>
              <a:t>Designed By :  Hamed Email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15D07A9-9E58-4D5C-88B9-3E6D15981D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4EDE15F-6D71-4AFB-B30C-3ECE4CA57575}" type="datetime1">
              <a:rPr lang="en-US" smtClean="0"/>
              <a:pPr/>
              <a:t>11/15/2016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dirty="0" smtClean="0"/>
              <a:t>Designed By :  Hamed Email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15D07A9-9E58-4D5C-88B9-3E6D15981D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hf sldNum="0" hdr="0" dt="0"/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6096000" y="1759529"/>
            <a:ext cx="2286000" cy="1829761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 rtl="1"/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فصل چهارم</a:t>
            </a: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n-US" dirty="0"/>
          </a:p>
        </p:txBody>
      </p:sp>
      <p:sp>
        <p:nvSpPr>
          <p:cNvPr id="5" name="Subtitle 5"/>
          <p:cNvSpPr txBox="1">
            <a:spLocks/>
          </p:cNvSpPr>
          <p:nvPr/>
        </p:nvSpPr>
        <p:spPr>
          <a:xfrm>
            <a:off x="5629599" y="3165468"/>
            <a:ext cx="2981001" cy="1199704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 rtl="1"/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سفر به اعماق زمین</a:t>
            </a:r>
          </a:p>
          <a:p>
            <a:pPr marL="109728" indent="0" algn="r" rtl="1">
              <a:buNone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24400" y="1905001"/>
            <a:ext cx="3886200" cy="1829761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 rtl="1"/>
            <a:endParaRPr lang="en-US" sz="7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838200" y="3764007"/>
            <a:ext cx="7772400" cy="1199704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rtl="1"/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3000" y="4363859"/>
            <a:ext cx="37645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cs typeface="B Mitra" pitchFamily="2" charset="-78"/>
              </a:rPr>
              <a:t>تهیه و تنظیم : </a:t>
            </a:r>
            <a:r>
              <a:rPr lang="fa-I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cs typeface="B Mitra" pitchFamily="2" charset="-78"/>
              </a:rPr>
              <a:t>سوشیانت سالم 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cs typeface="B Mitra" pitchFamily="2" charset="-78"/>
            </a:endParaRPr>
          </a:p>
        </p:txBody>
      </p:sp>
      <p:pic>
        <p:nvPicPr>
          <p:cNvPr id="1027" name="Picture 3" descr="H:\School\دبستان\ششم\علوم\4\ear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76" y="685800"/>
            <a:ext cx="4867276" cy="32082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411384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Designed By :  Hamed Email</a:t>
            </a:r>
            <a:endParaRPr lang="en-US" dirty="0"/>
          </a:p>
        </p:txBody>
      </p:sp>
      <p:pic>
        <p:nvPicPr>
          <p:cNvPr id="8194" name="Picture 2" descr="H:\School\دبستان\پنجم\عکس\7\ashna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76"/>
            <a:ext cx="9144000" cy="6860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182568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676400"/>
            <a:ext cx="7809931" cy="2308324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SA" sz="3200" dirty="0"/>
              <a:t>پوسته زمين در مقايسه با كره زمين بسيار نازك است. </a:t>
            </a:r>
            <a:r>
              <a:rPr lang="ar-SA" sz="3200" dirty="0">
                <a:solidFill>
                  <a:srgbClr val="FF0000"/>
                </a:solidFill>
              </a:rPr>
              <a:t>جنس پوسته از </a:t>
            </a:r>
            <a:r>
              <a:rPr lang="ar-S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سنگ</a:t>
            </a:r>
            <a:r>
              <a:rPr lang="ar-SA" sz="3200" dirty="0">
                <a:solidFill>
                  <a:srgbClr val="FF0000"/>
                </a:solidFill>
              </a:rPr>
              <a:t> است</a:t>
            </a:r>
            <a:r>
              <a:rPr lang="ar-SA" sz="3200" dirty="0"/>
              <a:t>. پوسته براي ما بسيار مهم است</a:t>
            </a:r>
            <a:r>
              <a:rPr lang="en-US" sz="3200" dirty="0"/>
              <a:t>. </a:t>
            </a:r>
            <a:r>
              <a:rPr lang="ar-SA" sz="3600" b="1" dirty="0">
                <a:solidFill>
                  <a:srgbClr val="C00000"/>
                </a:solidFill>
              </a:rPr>
              <a:t>نفت، زغال سنگ، گاز و آب و بعضي فلزات </a:t>
            </a:r>
            <a:r>
              <a:rPr lang="ar-SA" sz="3200" dirty="0"/>
              <a:t>در آن وجود دارد</a:t>
            </a:r>
            <a:r>
              <a:rPr lang="en-US" sz="3200" dirty="0"/>
              <a:t>.</a:t>
            </a:r>
          </a:p>
        </p:txBody>
      </p:sp>
      <p:sp>
        <p:nvSpPr>
          <p:cNvPr id="4" name="Title 7"/>
          <p:cNvSpPr txBox="1">
            <a:spLocks/>
          </p:cNvSpPr>
          <p:nvPr/>
        </p:nvSpPr>
        <p:spPr>
          <a:xfrm>
            <a:off x="6830704" y="651549"/>
            <a:ext cx="1412566" cy="723275"/>
          </a:xfrm>
          <a:prstGeom prst="rect">
            <a:avLst/>
          </a:prstGeom>
        </p:spPr>
        <p:txBody>
          <a:bodyPr wrap="none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 rtl="1"/>
            <a:r>
              <a:rPr lang="fa-IR" dirty="0" smtClean="0"/>
              <a:t>پوسته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750568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 txBox="1">
            <a:spLocks/>
          </p:cNvSpPr>
          <p:nvPr/>
        </p:nvSpPr>
        <p:spPr>
          <a:xfrm>
            <a:off x="6784216" y="651549"/>
            <a:ext cx="1459054" cy="723275"/>
          </a:xfrm>
          <a:prstGeom prst="rect">
            <a:avLst/>
          </a:prstGeom>
        </p:spPr>
        <p:txBody>
          <a:bodyPr wrap="none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 rtl="1"/>
            <a:r>
              <a:rPr lang="fa-IR" dirty="0" smtClean="0"/>
              <a:t>گوشته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75670" y="1828800"/>
            <a:ext cx="7467600" cy="156966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SA" sz="3200" dirty="0"/>
              <a:t>لايه مياني زمين بسيار </a:t>
            </a:r>
            <a:r>
              <a:rPr lang="fa-IR" sz="3200" dirty="0" smtClean="0">
                <a:solidFill>
                  <a:srgbClr val="FF0000"/>
                </a:solidFill>
              </a:rPr>
              <a:t>ضخیم</a:t>
            </a:r>
            <a:r>
              <a:rPr lang="ar-SA" sz="3200" dirty="0" smtClean="0">
                <a:solidFill>
                  <a:srgbClr val="FF0000"/>
                </a:solidFill>
              </a:rPr>
              <a:t> </a:t>
            </a:r>
            <a:r>
              <a:rPr lang="ar-SA" sz="3200" dirty="0">
                <a:solidFill>
                  <a:srgbClr val="FF0000"/>
                </a:solidFill>
              </a:rPr>
              <a:t>تر و داغ تر </a:t>
            </a:r>
            <a:r>
              <a:rPr lang="ar-SA" sz="3200" dirty="0"/>
              <a:t>از پوسته آن است</a:t>
            </a:r>
            <a:r>
              <a:rPr lang="ar-SA" sz="3200" dirty="0">
                <a:solidFill>
                  <a:srgbClr val="FF0000"/>
                </a:solidFill>
              </a:rPr>
              <a:t>. دماي گوشته زياد است</a:t>
            </a:r>
            <a:r>
              <a:rPr lang="en-US" sz="3200" dirty="0"/>
              <a:t>. </a:t>
            </a:r>
            <a:r>
              <a:rPr lang="ar-SA" sz="3200" dirty="0"/>
              <a:t>دانشمندان معتقدند كه به </a:t>
            </a:r>
            <a:r>
              <a:rPr lang="ar-SA" sz="3200" dirty="0">
                <a:solidFill>
                  <a:srgbClr val="FF0000"/>
                </a:solidFill>
              </a:rPr>
              <a:t>بعضي سنگ هاي اين قسمت نيمه جامدند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526761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8615" y="2133600"/>
            <a:ext cx="8001000" cy="310854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هسته در </a:t>
            </a:r>
            <a:r>
              <a:rPr lang="ar-SA" sz="3200" dirty="0">
                <a:solidFill>
                  <a:srgbClr val="FF0000"/>
                </a:solidFill>
              </a:rPr>
              <a:t>مركز زمين قرار گرفته و بسيار داغ </a:t>
            </a:r>
            <a:r>
              <a:rPr lang="ar-SA" sz="2800" dirty="0"/>
              <a:t>است. </a:t>
            </a:r>
            <a:endParaRPr lang="fa-IR" sz="3200" dirty="0" smtClean="0"/>
          </a:p>
          <a:p>
            <a:pPr algn="ctr" rtl="1"/>
            <a:r>
              <a:rPr lang="ar-SA" sz="2800" dirty="0" smtClean="0"/>
              <a:t>هسته </a:t>
            </a:r>
            <a:r>
              <a:rPr lang="ar-SA" sz="2800" dirty="0"/>
              <a:t>دو قسمت دارد: </a:t>
            </a:r>
            <a:endParaRPr lang="fa-IR" sz="2800" dirty="0" smtClean="0"/>
          </a:p>
          <a:p>
            <a:pPr algn="ctr" rtl="1"/>
            <a:r>
              <a:rPr lang="ar-SA" sz="3200" b="1" dirty="0" smtClean="0">
                <a:solidFill>
                  <a:srgbClr val="FF0000"/>
                </a:solidFill>
              </a:rPr>
              <a:t>هسته </a:t>
            </a:r>
            <a:r>
              <a:rPr lang="ar-SA" sz="3200" b="1" dirty="0">
                <a:solidFill>
                  <a:srgbClr val="FF0000"/>
                </a:solidFill>
              </a:rPr>
              <a:t>دروني، هسته بيروني</a:t>
            </a:r>
            <a:r>
              <a:rPr lang="ar-SA" sz="3200" dirty="0" smtClean="0"/>
              <a:t>.</a:t>
            </a:r>
            <a:endParaRPr lang="fa-IR" sz="3200" dirty="0" smtClean="0"/>
          </a:p>
          <a:p>
            <a:pPr algn="ctr" rtl="1"/>
            <a:r>
              <a:rPr lang="ar-SA" sz="3200" dirty="0" smtClean="0"/>
              <a:t> </a:t>
            </a:r>
            <a:r>
              <a:rPr lang="ar-SA" sz="2800" dirty="0"/>
              <a:t>هر دو قسمت هسته </a:t>
            </a:r>
            <a:r>
              <a:rPr lang="ar-SA" sz="3200" dirty="0"/>
              <a:t>از</a:t>
            </a:r>
            <a:r>
              <a:rPr lang="ar-SA" sz="3200" dirty="0">
                <a:solidFill>
                  <a:srgbClr val="FF0000"/>
                </a:solidFill>
              </a:rPr>
              <a:t> </a:t>
            </a:r>
            <a:r>
              <a:rPr lang="ar-SA" sz="3600" b="1" dirty="0">
                <a:solidFill>
                  <a:srgbClr val="FF0000"/>
                </a:solidFill>
              </a:rPr>
              <a:t>آهن</a:t>
            </a:r>
            <a:r>
              <a:rPr lang="ar-SA" sz="3600" dirty="0"/>
              <a:t> </a:t>
            </a:r>
            <a:r>
              <a:rPr lang="ar-SA" sz="3200" dirty="0"/>
              <a:t>و فلز ديگري به نام</a:t>
            </a:r>
            <a:r>
              <a:rPr lang="ar-SA" sz="3200" b="1" dirty="0"/>
              <a:t> </a:t>
            </a:r>
            <a:r>
              <a:rPr lang="ar-SA" sz="3600" b="1" dirty="0" smtClean="0">
                <a:solidFill>
                  <a:srgbClr val="FF0000"/>
                </a:solidFill>
              </a:rPr>
              <a:t>نيكل</a:t>
            </a:r>
            <a:endParaRPr lang="fa-IR" sz="3600" b="1" dirty="0" smtClean="0">
              <a:solidFill>
                <a:srgbClr val="FF0000"/>
              </a:solidFill>
            </a:endParaRPr>
          </a:p>
          <a:p>
            <a:pPr algn="ctr" rtl="1"/>
            <a:r>
              <a:rPr lang="ar-SA" sz="3600" b="1" dirty="0" smtClean="0">
                <a:solidFill>
                  <a:srgbClr val="FF0000"/>
                </a:solidFill>
              </a:rPr>
              <a:t> </a:t>
            </a:r>
            <a:r>
              <a:rPr lang="ar-SA" sz="2800" dirty="0"/>
              <a:t>ساخته شده اند</a:t>
            </a:r>
            <a:r>
              <a:rPr lang="en-US" sz="2800" dirty="0"/>
              <a:t>.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4" name="Title 7"/>
          <p:cNvSpPr txBox="1">
            <a:spLocks/>
          </p:cNvSpPr>
          <p:nvPr/>
        </p:nvSpPr>
        <p:spPr>
          <a:xfrm>
            <a:off x="6963753" y="651549"/>
            <a:ext cx="1279517" cy="723275"/>
          </a:xfrm>
          <a:prstGeom prst="rect">
            <a:avLst/>
          </a:prstGeom>
        </p:spPr>
        <p:txBody>
          <a:bodyPr wrap="none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 rtl="1"/>
            <a:r>
              <a:rPr lang="fa-IR" dirty="0" smtClean="0"/>
              <a:t>هسته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886824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57104"/>
            <a:ext cx="3886200" cy="50816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itle 7"/>
          <p:cNvSpPr txBox="1">
            <a:spLocks/>
          </p:cNvSpPr>
          <p:nvPr/>
        </p:nvSpPr>
        <p:spPr>
          <a:xfrm>
            <a:off x="6405908" y="651549"/>
            <a:ext cx="1837362" cy="723275"/>
          </a:xfrm>
          <a:prstGeom prst="rect">
            <a:avLst/>
          </a:prstGeom>
        </p:spPr>
        <p:txBody>
          <a:bodyPr wrap="none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 rtl="1"/>
            <a:r>
              <a:rPr lang="fa-IR" dirty="0" smtClean="0"/>
              <a:t>آتشفشان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29000" y="160967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آتشفشان چگونه تشکیل می شود: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14800" y="2418269"/>
            <a:ext cx="47295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dirty="0"/>
              <a:t>در بعضي نقاط </a:t>
            </a:r>
            <a:r>
              <a:rPr lang="ar-SA" sz="3200" dirty="0">
                <a:solidFill>
                  <a:srgbClr val="FF0000"/>
                </a:solidFill>
              </a:rPr>
              <a:t>زير پوسته</a:t>
            </a:r>
            <a:r>
              <a:rPr lang="ar-SA" sz="3200" dirty="0"/>
              <a:t>، </a:t>
            </a:r>
            <a:r>
              <a:rPr lang="ar-SA" sz="3200" dirty="0" smtClean="0"/>
              <a:t>سنگها </a:t>
            </a:r>
            <a:r>
              <a:rPr lang="ar-SA" sz="3200" dirty="0"/>
              <a:t>نرم و داغند. گاهي سنگ ها </a:t>
            </a:r>
            <a:r>
              <a:rPr lang="ar-SA" sz="3200" dirty="0" smtClean="0"/>
              <a:t>ذوب</a:t>
            </a:r>
            <a:r>
              <a:rPr lang="fa-IR" sz="3200" dirty="0" smtClean="0"/>
              <a:t> </a:t>
            </a:r>
            <a:r>
              <a:rPr lang="ar-SA" sz="3200" dirty="0" smtClean="0"/>
              <a:t>مي </a:t>
            </a:r>
            <a:r>
              <a:rPr lang="ar-SA" sz="3200" dirty="0"/>
              <a:t>شوند</a:t>
            </a:r>
            <a:r>
              <a:rPr lang="ar-SA" sz="3200" dirty="0" smtClean="0"/>
              <a:t>.</a:t>
            </a:r>
            <a:endParaRPr lang="fa-IR" sz="3200" dirty="0" smtClean="0"/>
          </a:p>
          <a:p>
            <a:pPr algn="r" rtl="1"/>
            <a:r>
              <a:rPr lang="ar-SA" sz="3200" dirty="0" smtClean="0"/>
              <a:t> </a:t>
            </a:r>
            <a:r>
              <a:rPr lang="ar-SA" sz="3200" dirty="0"/>
              <a:t>اگر اين سنگ هاي ذوب شده راهي به بيرون زمين بيابند از آن خارج مي شوند و آتش فشان ها را به وجود مي آورند. </a:t>
            </a:r>
            <a:endParaRPr lang="fa-IR" sz="3200" dirty="0"/>
          </a:p>
        </p:txBody>
      </p:sp>
    </p:spTree>
    <p:extLst>
      <p:ext uri="{BB962C8B-B14F-4D97-AF65-F5344CB8AC3E}">
        <p14:creationId xmlns="" xmlns:p14="http://schemas.microsoft.com/office/powerpoint/2010/main" val="26461494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Designed By :  Hamed Email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922"/>
            <a:ext cx="9144000" cy="68739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65491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62600" y="685800"/>
            <a:ext cx="29376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400" dirty="0" smtClean="0">
                <a:solidFill>
                  <a:srgbClr val="FF0000"/>
                </a:solidFill>
              </a:rPr>
              <a:t>مخروط</a:t>
            </a:r>
            <a:r>
              <a:rPr lang="ar-SA" sz="2400" dirty="0" smtClean="0"/>
              <a:t> </a:t>
            </a:r>
            <a:r>
              <a:rPr lang="ar-SA" sz="2400" dirty="0"/>
              <a:t>آتش فشان ها از موادي به وجود مي آيد كه از دهانه خارج مي شوند. علاوه بر مواد مذاب، مواد جامد و گاز از دهانه آتش فشان ها خارج مي شوند</a:t>
            </a:r>
            <a:r>
              <a:rPr lang="en-US" sz="2400" dirty="0"/>
              <a:t>. </a:t>
            </a:r>
            <a:r>
              <a:rPr lang="ar-SA" sz="2400" dirty="0"/>
              <a:t>بعضي از اين گازها سمي و كشنده اند. اگر مواد جامد دانه ريز </a:t>
            </a:r>
            <a:r>
              <a:rPr lang="ar-SA" sz="2400" dirty="0" smtClean="0"/>
              <a:t>باشند</a:t>
            </a:r>
            <a:r>
              <a:rPr lang="fa-IR" sz="2400" dirty="0" smtClean="0"/>
              <a:t>،</a:t>
            </a:r>
            <a:r>
              <a:rPr lang="en-US" sz="2400" dirty="0" smtClean="0"/>
              <a:t> </a:t>
            </a:r>
            <a:r>
              <a:rPr lang="ar-SA" sz="2400" dirty="0"/>
              <a:t>به آنها </a:t>
            </a:r>
            <a:r>
              <a:rPr lang="ar-SA" sz="2400" dirty="0">
                <a:solidFill>
                  <a:srgbClr val="FF0000"/>
                </a:solidFill>
              </a:rPr>
              <a:t>خاكستر</a:t>
            </a:r>
            <a:r>
              <a:rPr lang="ar-SA" sz="2400" dirty="0"/>
              <a:t> مي گويند</a:t>
            </a:r>
            <a:r>
              <a:rPr lang="ar-SA" sz="2400" dirty="0" smtClean="0"/>
              <a:t>.</a:t>
            </a:r>
            <a:endParaRPr lang="fa-IR" sz="2400" dirty="0" smtClean="0"/>
          </a:p>
          <a:p>
            <a:pPr algn="ctr" rtl="1"/>
            <a:r>
              <a:rPr lang="ar-SA" sz="2400" dirty="0" smtClean="0"/>
              <a:t> </a:t>
            </a:r>
            <a:r>
              <a:rPr lang="ar-SA" sz="2400" dirty="0"/>
              <a:t>يك آتشفشان هميشه فعاليت نمي كند و بعد از مدتي غير فعال مي شود. كوه دماوند </a:t>
            </a:r>
            <a:r>
              <a:rPr lang="ar-SA" sz="2400" dirty="0" smtClean="0"/>
              <a:t>مدتهاست </a:t>
            </a:r>
            <a:r>
              <a:rPr lang="ar-SA" sz="2400" dirty="0"/>
              <a:t>كه ديگر فعاليتي ندارد</a:t>
            </a:r>
            <a:r>
              <a:rPr lang="en-US" sz="2400" dirty="0"/>
              <a:t>.</a:t>
            </a:r>
          </a:p>
        </p:txBody>
      </p:sp>
      <p:pic>
        <p:nvPicPr>
          <p:cNvPr id="5" name="Picture 4" descr="H:\School\دبستان\پنجم\عکس\7\arenal-volcan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5105400" cy="49222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623686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Designed By :  Hamed Email</a:t>
            </a:r>
            <a:endParaRPr lang="en-US" dirty="0"/>
          </a:p>
        </p:txBody>
      </p:sp>
      <p:pic>
        <p:nvPicPr>
          <p:cNvPr id="4098" name="Picture 2" descr="H:\School\دبستان\پنجم\عکس\7\atashfeshan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98608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Designed By :  Hamed Email</a:t>
            </a:r>
            <a:endParaRPr lang="en-US" dirty="0"/>
          </a:p>
        </p:txBody>
      </p:sp>
      <p:pic>
        <p:nvPicPr>
          <p:cNvPr id="5122" name="Picture 2" descr="H:\School\دبستان\پنجم\عکس\7\Fuego_Volcano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62" y="0"/>
            <a:ext cx="915196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765293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:\School\دبستان\پنجم\عکس\7\718275_8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3849565" cy="2895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57700" y="2209800"/>
            <a:ext cx="4191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000" dirty="0"/>
              <a:t>در همه جاي سطح زمين خطر زمين لرزه وجود دارد</a:t>
            </a:r>
            <a:r>
              <a:rPr lang="ar-SA" sz="2000" dirty="0" smtClean="0"/>
              <a:t>.</a:t>
            </a:r>
            <a:endParaRPr lang="fa-IR" sz="2000" dirty="0" smtClean="0"/>
          </a:p>
          <a:p>
            <a:pPr algn="r" rtl="1"/>
            <a:r>
              <a:rPr lang="ar-SA" sz="2000" dirty="0" smtClean="0"/>
              <a:t> </a:t>
            </a:r>
            <a:r>
              <a:rPr lang="ar-SA" sz="2000" dirty="0"/>
              <a:t>در بعضي نقاط بيشتر از نقاط ديگر، اتفاق </a:t>
            </a:r>
            <a:endParaRPr lang="fa-IR" sz="2000" dirty="0" smtClean="0"/>
          </a:p>
          <a:p>
            <a:pPr algn="r" rtl="1"/>
            <a:r>
              <a:rPr lang="ar-SA" sz="2000" dirty="0" smtClean="0"/>
              <a:t>مي</a:t>
            </a:r>
            <a:r>
              <a:rPr lang="fa-IR" sz="2000" dirty="0" smtClean="0"/>
              <a:t> </a:t>
            </a:r>
            <a:r>
              <a:rPr lang="ar-SA" sz="2000" dirty="0" smtClean="0"/>
              <a:t>افتد.</a:t>
            </a:r>
            <a:endParaRPr lang="fa-IR" sz="2000" dirty="0" smtClean="0"/>
          </a:p>
          <a:p>
            <a:pPr algn="r" rtl="1"/>
            <a:r>
              <a:rPr lang="ar-SA" sz="2000" dirty="0" smtClean="0"/>
              <a:t> </a:t>
            </a:r>
            <a:r>
              <a:rPr lang="ar-SA" sz="2000" dirty="0"/>
              <a:t>در خرابي هاي حاصل از زمين لرزه، تنها شديد يا ضعيف بودن زمين لرزه دخالت </a:t>
            </a:r>
            <a:r>
              <a:rPr lang="ar-SA" sz="2000" dirty="0" smtClean="0"/>
              <a:t>ندار</a:t>
            </a:r>
            <a:r>
              <a:rPr lang="fa-IR" sz="2000" dirty="0" smtClean="0"/>
              <a:t>د</a:t>
            </a:r>
            <a:r>
              <a:rPr lang="ar-SA" sz="2000" dirty="0" smtClean="0"/>
              <a:t> </a:t>
            </a:r>
            <a:r>
              <a:rPr lang="ar-SA" sz="2000" dirty="0"/>
              <a:t>بلكه </a:t>
            </a:r>
            <a:r>
              <a:rPr lang="ar-SA" sz="2000" dirty="0">
                <a:solidFill>
                  <a:srgbClr val="FF0000"/>
                </a:solidFill>
              </a:rPr>
              <a:t>استحكام زمين </a:t>
            </a:r>
            <a:r>
              <a:rPr lang="ar-SA" sz="2000" dirty="0"/>
              <a:t>و</a:t>
            </a:r>
            <a:r>
              <a:rPr lang="ar-SA" sz="2000" dirty="0">
                <a:solidFill>
                  <a:srgbClr val="FF0000"/>
                </a:solidFill>
              </a:rPr>
              <a:t> ساختمان ها </a:t>
            </a:r>
            <a:r>
              <a:rPr lang="ar-SA" sz="2000" dirty="0"/>
              <a:t>نيز مهم است</a:t>
            </a:r>
            <a:r>
              <a:rPr lang="en-US" sz="2000" dirty="0"/>
              <a:t>.</a:t>
            </a:r>
          </a:p>
        </p:txBody>
      </p:sp>
      <p:sp>
        <p:nvSpPr>
          <p:cNvPr id="4" name="Title 7"/>
          <p:cNvSpPr txBox="1">
            <a:spLocks/>
          </p:cNvSpPr>
          <p:nvPr/>
        </p:nvSpPr>
        <p:spPr>
          <a:xfrm>
            <a:off x="6553200" y="457200"/>
            <a:ext cx="2127505" cy="723275"/>
          </a:xfrm>
          <a:prstGeom prst="rect">
            <a:avLst/>
          </a:prstGeom>
        </p:spPr>
        <p:txBody>
          <a:bodyPr wrap="none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 rtl="1"/>
            <a:r>
              <a:rPr lang="fa-IR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زمین لرزه</a:t>
            </a:r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en-US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08996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 txBox="1">
            <a:spLocks/>
          </p:cNvSpPr>
          <p:nvPr/>
        </p:nvSpPr>
        <p:spPr>
          <a:xfrm>
            <a:off x="5829928" y="274638"/>
            <a:ext cx="2856872" cy="723275"/>
          </a:xfrm>
          <a:prstGeom prst="rect">
            <a:avLst/>
          </a:prstGeom>
        </p:spPr>
        <p:txBody>
          <a:bodyPr wrap="none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 rtl="1"/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ساختمان زمین</a:t>
            </a: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en-US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371600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/>
              <a:t>اگر در محل زندگي شما چاه كنده باشند، حتماً ديده ايد كه از داخل آن </a:t>
            </a:r>
            <a:r>
              <a:rPr lang="ar-SA" sz="2400" b="1" dirty="0">
                <a:solidFill>
                  <a:srgbClr val="FF0000"/>
                </a:solidFill>
              </a:rPr>
              <a:t>خاك و سنگ</a:t>
            </a:r>
            <a:r>
              <a:rPr lang="ar-SA" sz="2400" b="1" dirty="0"/>
              <a:t> بيرون مي آورند. اين چاه خيلي عميق نيست. اما چاهي كه براي به دست آوردن نفت مي كنند، چند صد متر عمق دارد. 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914400" y="3936832"/>
            <a:ext cx="701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/>
              <a:t>ولي هنوز تا مركز زمين فاصله بسيار زيادي دارد</a:t>
            </a:r>
            <a:r>
              <a:rPr lang="ar-SA" sz="2400" b="1" dirty="0" smtClean="0"/>
              <a:t>.</a:t>
            </a:r>
            <a:endParaRPr lang="fa-IR" sz="2400" b="1" dirty="0" smtClean="0"/>
          </a:p>
          <a:p>
            <a:pPr algn="ctr" rtl="1"/>
            <a:r>
              <a:rPr lang="ar-SA" sz="2400" b="1" dirty="0" smtClean="0"/>
              <a:t> </a:t>
            </a:r>
            <a:r>
              <a:rPr lang="ar-SA" sz="2400" b="1" dirty="0">
                <a:solidFill>
                  <a:srgbClr val="FF0000"/>
                </a:solidFill>
              </a:rPr>
              <a:t>فاصله سطح زمين تا مركز آن حدود 6400 كيلومتر است</a:t>
            </a:r>
            <a:r>
              <a:rPr lang="en-US" sz="2400" b="1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27304706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Designed By :  Hamed Email</a:t>
            </a:r>
            <a:endParaRPr lang="en-US" dirty="0"/>
          </a:p>
        </p:txBody>
      </p:sp>
      <p:pic>
        <p:nvPicPr>
          <p:cNvPr id="11266" name="Picture 2" descr="H:\School\دبستان\پنجم\عکس\7\sichuan_earthquake_building_collasped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742886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Designed By :  Hamed Email</a:t>
            </a:r>
            <a:endParaRPr lang="en-US" dirty="0"/>
          </a:p>
        </p:txBody>
      </p:sp>
      <p:pic>
        <p:nvPicPr>
          <p:cNvPr id="12290" name="Picture 2" descr="H:\School\دبستان\پنجم\عکس\7\earthquake-next-one-photo-rtre2o5-s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" y="0"/>
            <a:ext cx="9132627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790547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Designed By :  Hamed Email</a:t>
            </a:r>
            <a:endParaRPr lang="en-US" dirty="0"/>
          </a:p>
        </p:txBody>
      </p:sp>
      <p:pic>
        <p:nvPicPr>
          <p:cNvPr id="14338" name="Picture 2" descr="H:\School\دبستان\پنجم\عکس\7\837815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5"/>
            <a:ext cx="9126437" cy="68514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317583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1752600"/>
            <a:ext cx="7543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solidFill>
                  <a:srgbClr val="0070C0"/>
                </a:solidFill>
              </a:rPr>
              <a:t>در هنگام زمين لرزه به كنار ديوارهاي داخلي برويد</a:t>
            </a:r>
            <a:r>
              <a:rPr lang="ar-SA" sz="3200" b="1" dirty="0" smtClean="0">
                <a:solidFill>
                  <a:srgbClr val="0070C0"/>
                </a:solidFill>
              </a:rPr>
              <a:t>.</a:t>
            </a:r>
            <a:endParaRPr lang="fa-IR" sz="3200" b="1" dirty="0" smtClean="0">
              <a:solidFill>
                <a:srgbClr val="0070C0"/>
              </a:solidFill>
            </a:endParaRPr>
          </a:p>
          <a:p>
            <a:pPr algn="r" rtl="1"/>
            <a:r>
              <a:rPr lang="ar-SA" sz="3200" b="1" dirty="0" smtClean="0">
                <a:solidFill>
                  <a:srgbClr val="FF0000"/>
                </a:solidFill>
              </a:rPr>
              <a:t>زير </a:t>
            </a:r>
            <a:r>
              <a:rPr lang="ar-SA" sz="3200" b="1" dirty="0">
                <a:solidFill>
                  <a:srgbClr val="FF0000"/>
                </a:solidFill>
              </a:rPr>
              <a:t>ميزهاي محكم قرار بگيريد</a:t>
            </a:r>
            <a:r>
              <a:rPr lang="en-US" sz="3200" b="1" dirty="0">
                <a:solidFill>
                  <a:srgbClr val="FF0000"/>
                </a:solidFill>
              </a:rPr>
              <a:t>. </a:t>
            </a:r>
            <a:endParaRPr lang="fa-IR" sz="3200" b="1" dirty="0" smtClean="0">
              <a:solidFill>
                <a:srgbClr val="FF0000"/>
              </a:solidFill>
            </a:endParaRPr>
          </a:p>
          <a:p>
            <a:pPr algn="r" rtl="1"/>
            <a:r>
              <a:rPr lang="ar-SA" sz="3200" b="1" dirty="0" smtClean="0">
                <a:solidFill>
                  <a:srgbClr val="0070C0"/>
                </a:solidFill>
              </a:rPr>
              <a:t>داخل </a:t>
            </a:r>
            <a:r>
              <a:rPr lang="ar-SA" sz="3200" b="1" dirty="0">
                <a:solidFill>
                  <a:srgbClr val="0070C0"/>
                </a:solidFill>
              </a:rPr>
              <a:t>راهروهاي كم وسعت برويد </a:t>
            </a:r>
            <a:r>
              <a:rPr lang="fa-IR" sz="3200" b="1" dirty="0" smtClean="0">
                <a:solidFill>
                  <a:srgbClr val="0070C0"/>
                </a:solidFill>
              </a:rPr>
              <a:t>.</a:t>
            </a:r>
          </a:p>
          <a:p>
            <a:pPr algn="r" rtl="1"/>
            <a:r>
              <a:rPr lang="ar-SA" sz="3200" b="1" dirty="0" smtClean="0">
                <a:solidFill>
                  <a:srgbClr val="FF0000"/>
                </a:solidFill>
              </a:rPr>
              <a:t>داخل </a:t>
            </a:r>
            <a:r>
              <a:rPr lang="ar-SA" sz="3200" b="1" dirty="0">
                <a:solidFill>
                  <a:srgbClr val="FF0000"/>
                </a:solidFill>
              </a:rPr>
              <a:t>چارچوب در بايستيد.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31776" y="6858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هنگام زلزله چه باید کرد: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28883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31776" y="6858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هنگام زلزله </a:t>
            </a:r>
            <a:r>
              <a:rPr lang="ar-S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از محل هاي زير دوري كنيد</a:t>
            </a:r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905000"/>
            <a:ext cx="8534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 smtClean="0">
                <a:solidFill>
                  <a:srgbClr val="FF0000"/>
                </a:solidFill>
              </a:rPr>
              <a:t>آشپزخانه</a:t>
            </a:r>
            <a:endParaRPr lang="fa-IR" sz="3200" b="1" dirty="0" smtClean="0">
              <a:solidFill>
                <a:srgbClr val="FF0000"/>
              </a:solidFill>
            </a:endParaRPr>
          </a:p>
          <a:p>
            <a:pPr algn="r" rtl="1"/>
            <a:endParaRPr lang="fa-IR" sz="3200" b="1" dirty="0" smtClean="0">
              <a:solidFill>
                <a:srgbClr val="FF0000"/>
              </a:solidFill>
            </a:endParaRPr>
          </a:p>
          <a:p>
            <a:pPr algn="r" rtl="1"/>
            <a:r>
              <a:rPr lang="ar-SA" sz="3200" b="1" dirty="0" smtClean="0">
                <a:solidFill>
                  <a:srgbClr val="FF0000"/>
                </a:solidFill>
              </a:rPr>
              <a:t>زير </a:t>
            </a:r>
            <a:r>
              <a:rPr lang="ar-SA" sz="3200" b="1" dirty="0">
                <a:solidFill>
                  <a:srgbClr val="FF0000"/>
                </a:solidFill>
              </a:rPr>
              <a:t>سقف هاي وسيع </a:t>
            </a:r>
            <a:endParaRPr lang="fa-IR" sz="3200" b="1" dirty="0" smtClean="0">
              <a:solidFill>
                <a:srgbClr val="FF0000"/>
              </a:solidFill>
            </a:endParaRPr>
          </a:p>
          <a:p>
            <a:pPr algn="r" rtl="1"/>
            <a:endParaRPr lang="fa-IR" sz="3200" b="1" dirty="0" smtClean="0">
              <a:solidFill>
                <a:srgbClr val="FF0000"/>
              </a:solidFill>
            </a:endParaRPr>
          </a:p>
          <a:p>
            <a:pPr algn="r" rtl="1"/>
            <a:r>
              <a:rPr lang="ar-SA" sz="3200" b="1" dirty="0" smtClean="0">
                <a:solidFill>
                  <a:srgbClr val="FF0000"/>
                </a:solidFill>
              </a:rPr>
              <a:t>كتابخانه </a:t>
            </a:r>
            <a:r>
              <a:rPr lang="ar-SA" sz="3200" b="1" dirty="0">
                <a:solidFill>
                  <a:srgbClr val="FF0000"/>
                </a:solidFill>
              </a:rPr>
              <a:t>و قفسه و كنار ديوارهاي داخلي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fa-IR" sz="3200" b="1" dirty="0" smtClean="0">
              <a:solidFill>
                <a:srgbClr val="FF0000"/>
              </a:solidFill>
            </a:endParaRPr>
          </a:p>
          <a:p>
            <a:pPr algn="r" rtl="1"/>
            <a:r>
              <a:rPr lang="en-US" sz="3200" b="1" dirty="0"/>
              <a:t/>
            </a:r>
            <a:br>
              <a:rPr lang="en-US" sz="3200" b="1" dirty="0"/>
            </a:br>
            <a:r>
              <a:rPr lang="ar-SA" sz="3200" b="1" dirty="0">
                <a:solidFill>
                  <a:srgbClr val="0070C0"/>
                </a:solidFill>
              </a:rPr>
              <a:t>آرامش و خونسردي خود را در مدت زمين لرزه حفظ كنيد</a:t>
            </a:r>
            <a:r>
              <a:rPr lang="en-US" sz="2800" b="1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202559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 txBox="1">
            <a:spLocks/>
          </p:cNvSpPr>
          <p:nvPr/>
        </p:nvSpPr>
        <p:spPr>
          <a:xfrm>
            <a:off x="5841466" y="457200"/>
            <a:ext cx="2839239" cy="723275"/>
          </a:xfrm>
          <a:prstGeom prst="rect">
            <a:avLst/>
          </a:prstGeom>
        </p:spPr>
        <p:txBody>
          <a:bodyPr wrap="none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 rtl="1"/>
            <a:r>
              <a:rPr lang="fa-IR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امواج لرزه ای</a:t>
            </a:r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en-US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28276" y="1481132"/>
            <a:ext cx="419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FF0000"/>
                </a:solidFill>
              </a:rPr>
              <a:t>امواجی که در اثر شکستن ناگهانی سنگ های درون زمین در اثر زمین لرزه ایجاد می شوند.</a:t>
            </a:r>
          </a:p>
        </p:txBody>
      </p:sp>
      <p:sp>
        <p:nvSpPr>
          <p:cNvPr id="5" name="Rectangle 4"/>
          <p:cNvSpPr/>
          <p:nvPr/>
        </p:nvSpPr>
        <p:spPr>
          <a:xfrm>
            <a:off x="4489705" y="2343228"/>
            <a:ext cx="419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000" dirty="0" smtClean="0"/>
              <a:t>از سنگ های سخت و متراکم </a:t>
            </a:r>
            <a:r>
              <a:rPr lang="fa-I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تندتر</a:t>
            </a:r>
            <a:r>
              <a:rPr lang="fa-IR" sz="2000" dirty="0" smtClean="0"/>
              <a:t> و از سنگ های نرم و کم تراکم، </a:t>
            </a:r>
            <a:r>
              <a:rPr lang="fa-I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کندتر</a:t>
            </a:r>
            <a:r>
              <a:rPr lang="fa-IR" sz="2000" dirty="0" smtClean="0"/>
              <a:t> عبور می کنند.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4489705" y="3416225"/>
            <a:ext cx="419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000" dirty="0" smtClean="0"/>
              <a:t>بعضی لایه های زمین از مواد متراکم و بعضی از مواد کم تراکم تشکیل شده اند.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4489705" y="4373755"/>
            <a:ext cx="419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000" dirty="0" smtClean="0"/>
              <a:t>مواد تشکیل دهنده زمین در برخی از قسمت ها حالت شکننده و در بعضی جاها حالت خمیری دارند.</a:t>
            </a:r>
            <a:endParaRPr lang="en-US" sz="2000" dirty="0"/>
          </a:p>
        </p:txBody>
      </p:sp>
      <p:pic>
        <p:nvPicPr>
          <p:cNvPr id="2050" name="Picture 2" descr="H:\School\دبستان\ششم\علوم\4\lesson10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75" y="607868"/>
            <a:ext cx="4063430" cy="3162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2078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62400" y="1981200"/>
            <a:ext cx="472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000" dirty="0" smtClean="0"/>
              <a:t>دانشمندان </a:t>
            </a:r>
            <a:r>
              <a:rPr lang="fa-IR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 استفاده از تغییرات سرعت امواج لرزه ای </a:t>
            </a:r>
            <a:r>
              <a:rPr lang="fa-IR" sz="2000" dirty="0" smtClean="0"/>
              <a:t>در بخش های مختلف درون زمین، به ویژگی های لایه های درونی آن پی می برند.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381000" y="3733800"/>
            <a:ext cx="419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000" dirty="0" smtClean="0"/>
              <a:t>آنها دریافته اند که </a:t>
            </a:r>
            <a:r>
              <a:rPr lang="fa-IR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هسته خارجی حالت مایع </a:t>
            </a:r>
            <a:r>
              <a:rPr lang="fa-IR" sz="2000" dirty="0" smtClean="0"/>
              <a:t>اما هست</a:t>
            </a:r>
            <a:r>
              <a:rPr lang="fa-IR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ه داخلی حالت جامد </a:t>
            </a:r>
            <a:r>
              <a:rPr lang="fa-IR" sz="2000" dirty="0" smtClean="0"/>
              <a:t>دارد.</a:t>
            </a:r>
            <a:endParaRPr lang="en-US" sz="2000" dirty="0"/>
          </a:p>
        </p:txBody>
      </p:sp>
      <p:sp>
        <p:nvSpPr>
          <p:cNvPr id="5" name="Curved Down Arrow 4"/>
          <p:cNvSpPr/>
          <p:nvPr/>
        </p:nvSpPr>
        <p:spPr>
          <a:xfrm rot="19307175" flipH="1">
            <a:off x="1522076" y="1345417"/>
            <a:ext cx="2632595" cy="1443278"/>
          </a:xfrm>
          <a:prstGeom prst="curvedDownArrow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647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1527720"/>
            <a:ext cx="373380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2  Shadi" pitchFamily="2" charset="-78"/>
              </a:rPr>
              <a:t>پایان فصل چهارم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2  Shadi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1691" y="3551642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Shadi" pitchFamily="2" charset="-78"/>
              </a:rPr>
              <a:t>تهیه و تنظیم: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Shadi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4154269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Tabassom" pitchFamily="2" charset="-78"/>
              </a:rPr>
              <a:t>سوشیانت سالم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Tabassom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5491" y="49530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ln>
                <a:solidFill>
                  <a:schemeClr val="tx1"/>
                </a:solidFill>
              </a:ln>
            </a:endParaRPr>
          </a:p>
          <a:p>
            <a:pPr algn="ctr"/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4098" name="Picture 2" descr="C:\Users\user\Desktop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143000"/>
            <a:ext cx="2028825" cy="2257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004125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4343400"/>
            <a:ext cx="77724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000" dirty="0"/>
              <a:t>دانشمندان حدس مي زنند كه تخم مرغ با زمين ما مشابهت دارد. تخم مرغ سه لايه به نام هاي </a:t>
            </a:r>
            <a:r>
              <a:rPr lang="ar-SA" sz="2000" dirty="0">
                <a:solidFill>
                  <a:srgbClr val="FF0000"/>
                </a:solidFill>
              </a:rPr>
              <a:t>پوسته، سفيده، و زرده </a:t>
            </a:r>
            <a:r>
              <a:rPr lang="ar-SA" sz="2000" dirty="0"/>
              <a:t>دارد. زمين هم سه لايه دارد: </a:t>
            </a:r>
            <a:r>
              <a:rPr lang="ar-SA" sz="2800" b="1" dirty="0">
                <a:solidFill>
                  <a:srgbClr val="C00000"/>
                </a:solidFill>
              </a:rPr>
              <a:t>پوسته، گوشته و هسته</a:t>
            </a:r>
            <a:r>
              <a:rPr lang="en-US" sz="2000" dirty="0"/>
              <a:t>.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1026" name="Picture 2" descr="C:\Users\user\Desktop\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57200"/>
            <a:ext cx="5099263" cy="3819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13783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H:\School\دبستان\پنجم\عکس\7\27-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5690865" cy="5275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798364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School\دبستان\پنجم\عکس\7\earthcu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1321"/>
            <a:ext cx="6462215" cy="63114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546514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 txBox="1">
            <a:spLocks/>
          </p:cNvSpPr>
          <p:nvPr/>
        </p:nvSpPr>
        <p:spPr>
          <a:xfrm>
            <a:off x="4621263" y="274638"/>
            <a:ext cx="4065537" cy="723275"/>
          </a:xfrm>
          <a:prstGeom prst="rect">
            <a:avLst/>
          </a:prstGeom>
        </p:spPr>
        <p:txBody>
          <a:bodyPr wrap="none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 rtl="1"/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لایه های درونی زمین</a:t>
            </a: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en-US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168476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/>
              <a:t>بر اساس </a:t>
            </a:r>
            <a:r>
              <a:rPr lang="fa-IR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حالت مواد تشکیل دهنده(جامد،مایع وخمیری) </a:t>
            </a:r>
            <a:r>
              <a:rPr lang="fa-IR" sz="2400" b="1" dirty="0" smtClean="0"/>
              <a:t>به 5 بخش تقسیم می شود: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996543" y="1764544"/>
            <a:ext cx="1683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سنگ کره</a:t>
            </a:r>
            <a:r>
              <a:rPr lang="fa-IR" sz="2000" dirty="0" smtClean="0"/>
              <a:t>: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918432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/>
              <a:t>شامل پوسته و قسمت جامد بالایی گوشته – ضخامت حدود 100 کیلومتر.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62800" y="2440164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خمیر کره</a:t>
            </a:r>
            <a:r>
              <a:rPr lang="fa-IR" sz="2000" dirty="0" smtClean="0"/>
              <a:t>: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2594052"/>
            <a:ext cx="6712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/>
              <a:t>حالت خمیری دارد – از زیر سنگ کره شروع می شود -تا عمق حدود 350 کیلومتر- منشأ بیشتر آتش فشان ها و زمین لرزه ها در این قسمت است.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71854" y="3375997"/>
            <a:ext cx="1821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گوشته زیرین: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66254" y="3529885"/>
            <a:ext cx="671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/>
              <a:t>حالت جامد دارد – از زیر خمیر کره تا ابتدا هسته خارجی.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0" y="4099548"/>
            <a:ext cx="1821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هسته خارجی: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851073" y="4953000"/>
            <a:ext cx="1821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هسته داخلی: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66254" y="4253436"/>
            <a:ext cx="671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/>
              <a:t>حالت مایع دارد – از گوشته زیرین تا هسته داخلی.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84017" y="5107632"/>
            <a:ext cx="671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/>
              <a:t>حالت جامد دارد - مرکز زمین را تشکیل می دهد.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88162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 build="p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2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7986160" cy="3019425"/>
          </a:xfrm>
          <a:prstGeom prst="rect">
            <a:avLst/>
          </a:prstGeom>
          <a:noFill/>
        </p:spPr>
      </p:pic>
      <p:pic>
        <p:nvPicPr>
          <p:cNvPr id="2052" name="Picture 4" descr="C:\Users\user\Desktop\34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069926"/>
            <a:ext cx="6324600" cy="21784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5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Designed By :  Hamed Email</a:t>
            </a:r>
            <a:endParaRPr lang="en-US" dirty="0"/>
          </a:p>
        </p:txBody>
      </p:sp>
      <p:pic>
        <p:nvPicPr>
          <p:cNvPr id="7170" name="Picture 2" descr="H:\School\دبستان\پنجم\عکس\7\Earth4.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178475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70290_علوم_فصل_4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70290_علوم_فصل_4</Template>
  <TotalTime>2</TotalTime>
  <Words>769</Words>
  <Application>Microsoft Office PowerPoint</Application>
  <PresentationFormat>On-screen Show (4:3)</PresentationFormat>
  <Paragraphs>71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70290_علوم_فصل_4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</dc:creator>
  <cp:lastModifiedBy>a</cp:lastModifiedBy>
  <cp:revision>1</cp:revision>
  <dcterms:created xsi:type="dcterms:W3CDTF">2016-11-15T07:47:04Z</dcterms:created>
  <dcterms:modified xsi:type="dcterms:W3CDTF">2016-11-15T07:49:29Z</dcterms:modified>
</cp:coreProperties>
</file>