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72" autoAdjust="0"/>
    <p:restoredTop sz="94660"/>
  </p:normalViewPr>
  <p:slideViewPr>
    <p:cSldViewPr>
      <p:cViewPr varScale="1">
        <p:scale>
          <a:sx n="60" d="100"/>
          <a:sy n="60" d="100"/>
        </p:scale>
        <p:origin x="80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297E08FB-4D3F-4478-8375-2FF7A05302CD}" type="datetimeFigureOut">
              <a:rPr lang="fa-IR" smtClean="0"/>
              <a:t>06/27/1443</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5A5051E-95A6-48EC-9F13-35CDAB3139D9}" type="slidenum">
              <a:rPr lang="fa-IR" smtClean="0"/>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E08FB-4D3F-4478-8375-2FF7A05302CD}" type="datetimeFigureOut">
              <a:rPr lang="fa-IR" smtClean="0"/>
              <a:t>06/27/1443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A5051E-95A6-48EC-9F13-35CDAB3139D9}"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7E08FB-4D3F-4478-8375-2FF7A05302CD}" type="datetimeFigureOut">
              <a:rPr lang="fa-IR" smtClean="0"/>
              <a:t>06/27/1443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5A5051E-95A6-48EC-9F13-35CDAB3139D9}"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297E08FB-4D3F-4478-8375-2FF7A05302CD}" type="datetimeFigureOut">
              <a:rPr lang="fa-IR" smtClean="0"/>
              <a:t>06/27/1443</a:t>
            </a:fld>
            <a:endParaRPr lang="fa-IR"/>
          </a:p>
        </p:txBody>
      </p:sp>
      <p:sp>
        <p:nvSpPr>
          <p:cNvPr id="9" name="Slide Number Placeholder 8"/>
          <p:cNvSpPr>
            <a:spLocks noGrp="1"/>
          </p:cNvSpPr>
          <p:nvPr>
            <p:ph type="sldNum" sz="quarter" idx="15"/>
          </p:nvPr>
        </p:nvSpPr>
        <p:spPr/>
        <p:txBody>
          <a:bodyPr rtlCol="0"/>
          <a:lstStyle/>
          <a:p>
            <a:fld id="{05A5051E-95A6-48EC-9F13-35CDAB3139D9}" type="slidenum">
              <a:rPr lang="fa-IR" smtClean="0"/>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297E08FB-4D3F-4478-8375-2FF7A05302CD}" type="datetimeFigureOut">
              <a:rPr lang="fa-IR" smtClean="0"/>
              <a:t>06/27/1443</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5A5051E-95A6-48EC-9F13-35CDAB3139D9}" type="slidenum">
              <a:rPr lang="fa-IR" smtClean="0"/>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97E08FB-4D3F-4478-8375-2FF7A05302CD}" type="datetimeFigureOut">
              <a:rPr lang="fa-IR" smtClean="0"/>
              <a:t>06/27/1443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5A5051E-95A6-48EC-9F13-35CDAB3139D9}" type="slidenum">
              <a:rPr lang="fa-IR" smtClean="0"/>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97E08FB-4D3F-4478-8375-2FF7A05302CD}" type="datetimeFigureOut">
              <a:rPr lang="fa-IR" smtClean="0"/>
              <a:t>06/27/1443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5A5051E-95A6-48EC-9F13-35CDAB3139D9}" type="slidenum">
              <a:rPr lang="fa-IR" smtClean="0"/>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297E08FB-4D3F-4478-8375-2FF7A05302CD}" type="datetimeFigureOut">
              <a:rPr lang="fa-IR" smtClean="0"/>
              <a:t>06/27/1443</a:t>
            </a:fld>
            <a:endParaRPr lang="fa-IR"/>
          </a:p>
        </p:txBody>
      </p:sp>
      <p:sp>
        <p:nvSpPr>
          <p:cNvPr id="7" name="Slide Number Placeholder 6"/>
          <p:cNvSpPr>
            <a:spLocks noGrp="1"/>
          </p:cNvSpPr>
          <p:nvPr>
            <p:ph type="sldNum" sz="quarter" idx="11"/>
          </p:nvPr>
        </p:nvSpPr>
        <p:spPr/>
        <p:txBody>
          <a:bodyPr rtlCol="0"/>
          <a:lstStyle/>
          <a:p>
            <a:fld id="{05A5051E-95A6-48EC-9F13-35CDAB3139D9}" type="slidenum">
              <a:rPr lang="fa-IR" smtClean="0"/>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E08FB-4D3F-4478-8375-2FF7A05302CD}" type="datetimeFigureOut">
              <a:rPr lang="fa-IR" smtClean="0"/>
              <a:t>06/27/1443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5A5051E-95A6-48EC-9F13-35CDAB3139D9}"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297E08FB-4D3F-4478-8375-2FF7A05302CD}" type="datetimeFigureOut">
              <a:rPr lang="fa-IR" smtClean="0"/>
              <a:t>06/27/1443</a:t>
            </a:fld>
            <a:endParaRPr lang="fa-IR"/>
          </a:p>
        </p:txBody>
      </p:sp>
      <p:sp>
        <p:nvSpPr>
          <p:cNvPr id="22" name="Slide Number Placeholder 21"/>
          <p:cNvSpPr>
            <a:spLocks noGrp="1"/>
          </p:cNvSpPr>
          <p:nvPr>
            <p:ph type="sldNum" sz="quarter" idx="15"/>
          </p:nvPr>
        </p:nvSpPr>
        <p:spPr/>
        <p:txBody>
          <a:bodyPr rtlCol="0"/>
          <a:lstStyle/>
          <a:p>
            <a:fld id="{05A5051E-95A6-48EC-9F13-35CDAB3139D9}" type="slidenum">
              <a:rPr lang="fa-IR" smtClean="0"/>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297E08FB-4D3F-4478-8375-2FF7A05302CD}" type="datetimeFigureOut">
              <a:rPr lang="fa-IR" smtClean="0"/>
              <a:t>06/27/1443</a:t>
            </a:fld>
            <a:endParaRPr lang="fa-IR"/>
          </a:p>
        </p:txBody>
      </p:sp>
      <p:sp>
        <p:nvSpPr>
          <p:cNvPr id="18" name="Slide Number Placeholder 17"/>
          <p:cNvSpPr>
            <a:spLocks noGrp="1"/>
          </p:cNvSpPr>
          <p:nvPr>
            <p:ph type="sldNum" sz="quarter" idx="11"/>
          </p:nvPr>
        </p:nvSpPr>
        <p:spPr/>
        <p:txBody>
          <a:bodyPr rtlCol="0"/>
          <a:lstStyle/>
          <a:p>
            <a:fld id="{05A5051E-95A6-48EC-9F13-35CDAB3139D9}" type="slidenum">
              <a:rPr lang="fa-IR" smtClean="0"/>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rgbClr val="DDEBCF"/>
            </a:gs>
            <a:gs pos="81000">
              <a:srgbClr val="9CB86E"/>
            </a:gs>
            <a:gs pos="95000">
              <a:srgbClr val="156B13"/>
            </a:gs>
          </a:gsLst>
          <a:lin ang="6000000" scaled="0"/>
          <a:tileRect/>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97E08FB-4D3F-4478-8375-2FF7A05302CD}" type="datetimeFigureOut">
              <a:rPr lang="fa-IR" smtClean="0"/>
              <a:t>06/27/1443</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5A5051E-95A6-48EC-9F13-35CDAB3139D9}" type="slidenum">
              <a:rPr lang="fa-IR" smtClean="0"/>
              <a:t>‹#›</a:t>
            </a:fld>
            <a:endParaRPr lang="fa-I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gif"/><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2.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slide" Target="slide2.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21.xml"/><Relationship Id="rId7" Type="http://schemas.openxmlformats.org/officeDocument/2006/relationships/image" Target="../media/image8.jp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fa.wikipedia.org/wiki/%D8%A8%D9%88%D9%85%E2%80%8C%D8%B4%D9%86%D8%A7%D8%B3%DB%8C" TargetMode="Externa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8" Type="http://schemas.openxmlformats.org/officeDocument/2006/relationships/hyperlink" Target="http://fa.wikipedia.org/wiki/%D8%AF%D8%B1%DB%8C%D8%A7" TargetMode="External"/><Relationship Id="rId3" Type="http://schemas.openxmlformats.org/officeDocument/2006/relationships/image" Target="../media/image7.png"/><Relationship Id="rId7" Type="http://schemas.openxmlformats.org/officeDocument/2006/relationships/hyperlink" Target="http://fa.wikipedia.org/wiki/%D9%85%D8%AD%DB%8C%D8%B7_%D8%B2%DB%8C%D8%B3%D8%AA" TargetMode="External"/><Relationship Id="rId2" Type="http://schemas.openxmlformats.org/officeDocument/2006/relationships/image" Target="../media/image75.gif"/><Relationship Id="rId1" Type="http://schemas.openxmlformats.org/officeDocument/2006/relationships/slideLayout" Target="../slideLayouts/slideLayout7.xml"/><Relationship Id="rId6" Type="http://schemas.openxmlformats.org/officeDocument/2006/relationships/hyperlink" Target="http://fa.wikipedia.org/wiki/%D8%B2%DB%8C%D8%B3%D8%AA%E2%80%8C%D8%B4%D9%86%D8%A7%D8%B3" TargetMode="External"/><Relationship Id="rId11" Type="http://schemas.openxmlformats.org/officeDocument/2006/relationships/hyperlink" Target="http://fa.wikipedia.org/wiki/%DA%AF%DB%8C%D8%A7%D9%87" TargetMode="External"/><Relationship Id="rId5" Type="http://schemas.openxmlformats.org/officeDocument/2006/relationships/hyperlink" Target="http://fa.wikipedia.org/wiki/%D8%B4%DA%A9%D9%85%E2%80%8C%D9%BE%D8%A7%DB%8C%D8%A7%D9%86" TargetMode="External"/><Relationship Id="rId10" Type="http://schemas.openxmlformats.org/officeDocument/2006/relationships/hyperlink" Target="http://fa.wikipedia.org/wiki/%D8%A8%D8%A7%D8%BA" TargetMode="External"/><Relationship Id="rId4" Type="http://schemas.openxmlformats.org/officeDocument/2006/relationships/hyperlink" Target="http://fa.wikipedia.org/wiki/%D9%86%D8%B1%D9%85%E2%80%8C%D8%AA%D9%86" TargetMode="External"/><Relationship Id="rId9" Type="http://schemas.openxmlformats.org/officeDocument/2006/relationships/hyperlink" Target="http://fa.wikipedia.org/w/index.php?title=%D8%A2%D8%A8%D9%87%D8%A7%DB%8C_%D8%B4%DB%8C%D8%B1%DB%8C%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fa.wikipedia.org/wiki/%DA%A9%D9%86%D8%AF%D9%88_(%D8%B9%D8%B3%D9%84)" TargetMode="External"/><Relationship Id="rId13" Type="http://schemas.openxmlformats.org/officeDocument/2006/relationships/image" Target="../media/image76.jpeg"/><Relationship Id="rId3" Type="http://schemas.openxmlformats.org/officeDocument/2006/relationships/hyperlink" Target="http://fa.wikipedia.org/wiki/%DA%AF%DB%8C%D8%A7%D9%87_%D8%AE%D9%88%D8%A7%D8%B1" TargetMode="External"/><Relationship Id="rId7" Type="http://schemas.openxmlformats.org/officeDocument/2006/relationships/hyperlink" Target="http://fa.wikipedia.org/wiki/%D8%B4%D9%87%D8%AF" TargetMode="External"/><Relationship Id="rId12" Type="http://schemas.openxmlformats.org/officeDocument/2006/relationships/hyperlink" Target="http://fa.wikipedia.org/wiki/%DA%A9%D9%86%D9%87" TargetMode="External"/><Relationship Id="rId17" Type="http://schemas.openxmlformats.org/officeDocument/2006/relationships/image" Target="../media/image69.png"/><Relationship Id="rId2" Type="http://schemas.openxmlformats.org/officeDocument/2006/relationships/hyperlink" Target="http://fa.wikipedia.org/wiki/%D9%BE%D8%B3%D8%AA%D8%A7%D9%86%D8%AF%D8%A7%D8%B1" TargetMode="External"/><Relationship Id="rId16"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hyperlink" Target="http://fa.wikipedia.org/wiki/%D8%B9%D8%B3%D9%84" TargetMode="External"/><Relationship Id="rId11" Type="http://schemas.openxmlformats.org/officeDocument/2006/relationships/hyperlink" Target="http://fa.wikipedia.org/w/index.php?title=%DA%AF%D8%B2%D8%AF%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5" Type="http://schemas.openxmlformats.org/officeDocument/2006/relationships/hyperlink" Target="http://fa.wikipedia.org/wiki/%D8%B2%D9%86%D8%A8%D9%88%D8%B1" TargetMode="External"/><Relationship Id="rId15" Type="http://schemas.openxmlformats.org/officeDocument/2006/relationships/image" Target="../media/image78.jpeg"/><Relationship Id="rId10" Type="http://schemas.openxmlformats.org/officeDocument/2006/relationships/hyperlink" Target="http://fa.wikipedia.org/wiki/%D8%B9%D9%86%DA%A9%D8%A8%D9%88%D8%AA%DB%8C%D8%A7%D9%86" TargetMode="External"/><Relationship Id="rId4" Type="http://schemas.openxmlformats.org/officeDocument/2006/relationships/hyperlink" Target="http://fa.wikipedia.org/wiki/%D8%A2%D9%81%D8%B1%DB%8C%D9%82%D8%A7" TargetMode="External"/><Relationship Id="rId9" Type="http://schemas.openxmlformats.org/officeDocument/2006/relationships/hyperlink" Target="http://fa.wikipedia.org/wiki/%D8%A8%DB%8C%E2%80%8C%D9%85%D9%87%D8%B1%DA%AF%D8%A7%D9%86" TargetMode="External"/><Relationship Id="rId14" Type="http://schemas.openxmlformats.org/officeDocument/2006/relationships/image" Target="../media/image77.jpe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Oval 5"/>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Oval 6"/>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Oval 7"/>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7" name="Picture 3" descr="C:\Users\Internet\Desktop\1.PNG"/>
          <p:cNvPicPr>
            <a:picLocks noChangeAspect="1" noChangeArrowheads="1"/>
          </p:cNvPicPr>
          <p:nvPr/>
        </p:nvPicPr>
        <p:blipFill>
          <a:blip r:embed="rId2">
            <a:clrChange>
              <a:clrFrom>
                <a:srgbClr val="FFFEF6"/>
              </a:clrFrom>
              <a:clrTo>
                <a:srgbClr val="FFFEF6">
                  <a:alpha val="0"/>
                </a:srgbClr>
              </a:clrTo>
            </a:clrChang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2455" y="2553590"/>
            <a:ext cx="5580111" cy="43141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nternet\Desktop\Capture.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1591" y="0"/>
            <a:ext cx="5023192" cy="306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83768" y="1285550"/>
            <a:ext cx="4333461" cy="4541418"/>
          </a:xfrm>
          <a:prstGeom prst="rect">
            <a:avLst/>
          </a:prstGeom>
          <a:ln>
            <a:noFill/>
          </a:ln>
          <a:effectLst>
            <a:outerShdw blurRad="292100" dist="139700" dir="2700000" algn="tl" rotWithShape="0">
              <a:srgbClr val="333333">
                <a:alpha val="65000"/>
              </a:srgbClr>
            </a:outerShdw>
          </a:effectLst>
        </p:spPr>
      </p:pic>
      <p:sp>
        <p:nvSpPr>
          <p:cNvPr id="12" name="Oval 11"/>
          <p:cNvSpPr/>
          <p:nvPr/>
        </p:nvSpPr>
        <p:spPr>
          <a:xfrm>
            <a:off x="16818" y="404664"/>
            <a:ext cx="1296144" cy="1265770"/>
          </a:xfrm>
          <a:prstGeom prst="ellipse">
            <a:avLst/>
          </a:prstGeom>
          <a:ln>
            <a:solidFill>
              <a:schemeClr val="bg2">
                <a:lumMod val="75000"/>
              </a:schemeClr>
            </a:solid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1184423" y="0"/>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1339236462"/>
      </p:ext>
    </p:extLst>
  </p:cSld>
  <p:clrMapOvr>
    <a:masterClrMapping/>
  </p:clrMapOvr>
  <mc:AlternateContent xmlns:mc="http://schemas.openxmlformats.org/markup-compatibility/2006" xmlns:p14="http://schemas.microsoft.com/office/powerpoint/2010/main">
    <mc:Choice Requires="p14">
      <p:transition spd="slow" p14:dur="1400" advTm="10000">
        <p14:ripple/>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par>
                          <p:cTn id="8" fill="hold">
                            <p:stCondLst>
                              <p:cond delay="1200"/>
                            </p:stCondLst>
                            <p:childTnLst>
                              <p:par>
                                <p:cTn id="9" presetID="10" presetClass="exit" presetSubtype="0" fill="hold" nodeType="afterEffect">
                                  <p:stCondLst>
                                    <p:cond delay="200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par>
                          <p:cTn id="12" fill="hold">
                            <p:stCondLst>
                              <p:cond delay="3700"/>
                            </p:stCondLst>
                            <p:childTnLst>
                              <p:par>
                                <p:cTn id="13" presetID="10" presetClass="entr" presetSubtype="0" fill="hold" nodeType="afterEffect">
                                  <p:stCondLst>
                                    <p:cond delay="1000"/>
                                  </p:stCondLst>
                                  <p:childTnLst>
                                    <p:set>
                                      <p:cBhvr>
                                        <p:cTn id="14" dur="1" fill="hold">
                                          <p:stCondLst>
                                            <p:cond delay="0"/>
                                          </p:stCondLst>
                                        </p:cTn>
                                        <p:tgtEl>
                                          <p:spTgt spid="1029"/>
                                        </p:tgtEl>
                                        <p:attrNameLst>
                                          <p:attrName>style.visibility</p:attrName>
                                        </p:attrNameLst>
                                      </p:cBhvr>
                                      <p:to>
                                        <p:strVal val="visible"/>
                                      </p:to>
                                    </p:set>
                                    <p:animEffect transition="in" filter="fade">
                                      <p:cBhvr>
                                        <p:cTn id="15" dur="500"/>
                                        <p:tgtEl>
                                          <p:spTgt spid="1029"/>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27"/>
                                        </p:tgtEl>
                                        <p:attrNameLst>
                                          <p:attrName>style.visibility</p:attrName>
                                        </p:attrNameLst>
                                      </p:cBhvr>
                                      <p:to>
                                        <p:strVal val="visible"/>
                                      </p:to>
                                    </p:set>
                                    <p:animEffect transition="in" filter="fade">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2050" name="Picture 2" descr="C:\Users\Internet\Desktop\3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90" y="98014"/>
            <a:ext cx="4991100" cy="3400425"/>
          </a:xfrm>
          <a:prstGeom prst="rect">
            <a:avLst/>
          </a:prstGeom>
          <a:noFill/>
          <a:extLst>
            <a:ext uri="{909E8E84-426E-40DD-AFC4-6F175D3DCCD1}">
              <a14:hiddenFill xmlns:a14="http://schemas.microsoft.com/office/drawing/2010/main">
                <a:solidFill>
                  <a:srgbClr val="FFFFFF"/>
                </a:solidFill>
              </a14:hiddenFill>
            </a:ext>
          </a:extLst>
        </p:spPr>
      </p:pic>
      <p:sp>
        <p:nvSpPr>
          <p:cNvPr id="10" name="Bent Arrow 9"/>
          <p:cNvSpPr/>
          <p:nvPr/>
        </p:nvSpPr>
        <p:spPr>
          <a:xfrm rot="5400000">
            <a:off x="5634118" y="1358770"/>
            <a:ext cx="936104" cy="1188132"/>
          </a:xfrm>
          <a:prstGeom prst="bentArrow">
            <a:avLst>
              <a:gd name="adj1" fmla="val 19186"/>
              <a:gd name="adj2" fmla="val 22675"/>
              <a:gd name="adj3" fmla="val 28489"/>
              <a:gd name="adj4" fmla="val 39099"/>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schemeClr val="tx1"/>
              </a:solidFill>
            </a:endParaRPr>
          </a:p>
        </p:txBody>
      </p:sp>
      <p:pic>
        <p:nvPicPr>
          <p:cNvPr id="2051" name="Picture 3" descr="C:\Users\Internet\Desktop\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79712" y="4087725"/>
            <a:ext cx="5726113"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8515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3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100"/>
                                        <p:tgtEl>
                                          <p:spTgt spid="10"/>
                                        </p:tgtEl>
                                      </p:cBhvr>
                                    </p:animEffect>
                                  </p:childTnLst>
                                </p:cTn>
                              </p:par>
                              <p:par>
                                <p:cTn id="13" presetID="14" presetClass="entr" presetSubtype="1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randombar(horizontal)">
                                      <p:cBhvr>
                                        <p:cTn id="15" dur="11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3074" name="Picture 2" descr="C:\Users\Internet\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23" y="20081"/>
            <a:ext cx="4941384" cy="3336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Internet\Desktop\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7704" y="4087725"/>
            <a:ext cx="5726113" cy="29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Bent Arrow 10"/>
          <p:cNvSpPr/>
          <p:nvPr/>
        </p:nvSpPr>
        <p:spPr>
          <a:xfrm rot="5400000">
            <a:off x="5634118" y="1358770"/>
            <a:ext cx="936104" cy="1188132"/>
          </a:xfrm>
          <a:prstGeom prst="bentArrow">
            <a:avLst>
              <a:gd name="adj1" fmla="val 19186"/>
              <a:gd name="adj2" fmla="val 22675"/>
              <a:gd name="adj3" fmla="val 28489"/>
              <a:gd name="adj4" fmla="val 39099"/>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209845926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Oval 21"/>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3" name="Oval 22"/>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1032" name="Picture 8" descr="C:\Users\Internet\Desktop\3.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1606" y="-387424"/>
            <a:ext cx="4314924" cy="2350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5053" y="1467339"/>
            <a:ext cx="8545399" cy="2308324"/>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fa-IR"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effectLst>
                <a:latin typeface="Arial" pitchFamily="34" charset="0"/>
                <a:cs typeface="Arial" pitchFamily="34" charset="0"/>
              </a:rPr>
              <a:t>محیط های طبیعی،زیستگاه انواع زیادی از جانوران، گیاهان و موجودات زنده ی دیگر هستند .آیا در اطراف محل زندگی شما محیط طبیعی بوده است که الان وجود ندارد ویا این که وسعت آن کم شده است؟ چرا آن محیط طبیعی از بین رفته ویا کوچک شده است؟</a:t>
            </a:r>
            <a:endParaRPr lang="fa-IR"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35112634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51466"/>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03582" y="5375630"/>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2050" name="Picture 2" descr="C:\Users\Internet\Desktop\Captur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43804" y="-387424"/>
            <a:ext cx="6002337" cy="2209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Internet\Desktop\Capt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2078" y="1382536"/>
            <a:ext cx="803116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nternet\Desktop\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1230" y="1772816"/>
            <a:ext cx="2381250" cy="809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Internet\Desktop\2.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1873125"/>
            <a:ext cx="15335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Internet\Desktop\3.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126" y="2310783"/>
            <a:ext cx="7135813" cy="5048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Internet\Desktop\4.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9075" y="2864951"/>
            <a:ext cx="7907337"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Internet\Desktop\5.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1993" y="3212936"/>
            <a:ext cx="24860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Internet\Desktop\6.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84051"/>
            <a:ext cx="679291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Internet\Desktop\Power point\pictures\gif_barre_a1.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0897776">
            <a:off x="4111418" y="5502810"/>
            <a:ext cx="4468114" cy="82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57836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3074" name="Picture 2" descr="C:\Users\Internet\Desktop\5.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1298121"/>
            <a:ext cx="1724025"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nternet\Desktop\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0"/>
            <a:ext cx="4620963"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nternet\Desktop\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1126" y="1700808"/>
            <a:ext cx="7135813" cy="5048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Internet\Desktop\1.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929" y="215672"/>
            <a:ext cx="4538093" cy="4667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Internet\Desktop\6.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7293" y="707571"/>
            <a:ext cx="4852709" cy="6000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Internet\Desktop\2.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6701" y="1307646"/>
            <a:ext cx="876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Internet\Desktop\1.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546" y="754515"/>
            <a:ext cx="4055031" cy="5619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Internet\Desktop\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8061" y="2598914"/>
            <a:ext cx="50768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836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par>
                                <p:cTn id="8" presetID="10" presetClass="entr" presetSubtype="0" fill="hold" nodeType="withEffect">
                                  <p:stCondLst>
                                    <p:cond delay="50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500"/>
                                        <p:tgtEl>
                                          <p:spTgt spid="3077"/>
                                        </p:tgtEl>
                                      </p:cBhvr>
                                    </p:animEffect>
                                  </p:childTnLst>
                                </p:cTn>
                              </p:par>
                              <p:par>
                                <p:cTn id="11" presetID="10" presetClass="entr" presetSubtype="0" fill="hold" nodeType="withEffect">
                                  <p:stCondLst>
                                    <p:cond delay="50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500"/>
                                        <p:tgtEl>
                                          <p:spTgt spid="3079"/>
                                        </p:tgtEl>
                                      </p:cBhvr>
                                    </p:animEffect>
                                  </p:childTnLst>
                                </p:cTn>
                              </p:par>
                              <p:par>
                                <p:cTn id="14" presetID="10" presetClass="entr" presetSubtype="0" fill="hold" nodeType="withEffect">
                                  <p:stCondLst>
                                    <p:cond delay="500"/>
                                  </p:stCondLst>
                                  <p:childTnLst>
                                    <p:set>
                                      <p:cBhvr>
                                        <p:cTn id="15" dur="1" fill="hold">
                                          <p:stCondLst>
                                            <p:cond delay="0"/>
                                          </p:stCondLst>
                                        </p:cTn>
                                        <p:tgtEl>
                                          <p:spTgt spid="3081"/>
                                        </p:tgtEl>
                                        <p:attrNameLst>
                                          <p:attrName>style.visibility</p:attrName>
                                        </p:attrNameLst>
                                      </p:cBhvr>
                                      <p:to>
                                        <p:strVal val="visible"/>
                                      </p:to>
                                    </p:set>
                                    <p:animEffect transition="in" filter="fade">
                                      <p:cBhvr>
                                        <p:cTn id="16" dur="500"/>
                                        <p:tgtEl>
                                          <p:spTgt spid="3081"/>
                                        </p:tgtEl>
                                      </p:cBhvr>
                                    </p:animEffect>
                                  </p:childTnLst>
                                </p:cTn>
                              </p:par>
                              <p:par>
                                <p:cTn id="17" presetID="10" presetClass="entr" presetSubtype="0" fill="hold" nodeType="withEffect">
                                  <p:stCondLst>
                                    <p:cond delay="500"/>
                                  </p:stCondLst>
                                  <p:childTnLst>
                                    <p:set>
                                      <p:cBhvr>
                                        <p:cTn id="18" dur="1" fill="hold">
                                          <p:stCondLst>
                                            <p:cond delay="0"/>
                                          </p:stCondLst>
                                        </p:cTn>
                                        <p:tgtEl>
                                          <p:spTgt spid="3080"/>
                                        </p:tgtEl>
                                        <p:attrNameLst>
                                          <p:attrName>style.visibility</p:attrName>
                                        </p:attrNameLst>
                                      </p:cBhvr>
                                      <p:to>
                                        <p:strVal val="visible"/>
                                      </p:to>
                                    </p:set>
                                    <p:animEffect transition="in" filter="fade">
                                      <p:cBhvr>
                                        <p:cTn id="19" dur="500"/>
                                        <p:tgtEl>
                                          <p:spTgt spid="3080"/>
                                        </p:tgtEl>
                                      </p:cBhvr>
                                    </p:animEffect>
                                  </p:childTnLst>
                                </p:cTn>
                              </p:par>
                              <p:par>
                                <p:cTn id="20" presetID="10" presetClass="entr" presetSubtype="0" fill="hold" nodeType="withEffect">
                                  <p:stCondLst>
                                    <p:cond delay="50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par>
                                <p:cTn id="23" presetID="10" presetClass="entr" presetSubtype="0" fill="hold" nodeType="withEffect">
                                  <p:stCondLst>
                                    <p:cond delay="50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par>
                          <p:cTn id="26" fill="hold">
                            <p:stCondLst>
                              <p:cond delay="1000"/>
                            </p:stCondLst>
                            <p:childTnLst>
                              <p:par>
                                <p:cTn id="27" presetID="6" presetClass="entr" presetSubtype="16" fill="hold" nodeType="afterEffect">
                                  <p:stCondLst>
                                    <p:cond delay="500"/>
                                  </p:stCondLst>
                                  <p:childTnLst>
                                    <p:set>
                                      <p:cBhvr>
                                        <p:cTn id="28" dur="1" fill="hold">
                                          <p:stCondLst>
                                            <p:cond delay="0"/>
                                          </p:stCondLst>
                                        </p:cTn>
                                        <p:tgtEl>
                                          <p:spTgt spid="3082"/>
                                        </p:tgtEl>
                                        <p:attrNameLst>
                                          <p:attrName>style.visibility</p:attrName>
                                        </p:attrNameLst>
                                      </p:cBhvr>
                                      <p:to>
                                        <p:strVal val="visible"/>
                                      </p:to>
                                    </p:set>
                                    <p:animEffect transition="in" filter="circle(in)">
                                      <p:cBhvr>
                                        <p:cTn id="29"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4098" name="Picture 2" descr="C:\Users\Internet\Desktop\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8266" y="1693149"/>
            <a:ext cx="7813454" cy="51998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Internet\Desktop\Capt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171400"/>
            <a:ext cx="6345237"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0533"/>
      </p:ext>
    </p:extLst>
  </p:cSld>
  <p:clrMapOvr>
    <a:masterClrMapping/>
  </p:clrMapOvr>
  <mc:AlternateContent xmlns:mc="http://schemas.openxmlformats.org/markup-compatibility/2006" xmlns:p14="http://schemas.microsoft.com/office/powerpoint/2010/main">
    <mc:Choice Requires="p14">
      <p:transition spd="slow" p14:dur="3900" advTm="15000">
        <p14:glitter dir="r"/>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style.rotation</p:attrName>
                                        </p:attrNameLst>
                                      </p:cBhvr>
                                      <p:tavLst>
                                        <p:tav tm="0">
                                          <p:val>
                                            <p:fltVal val="720"/>
                                          </p:val>
                                        </p:tav>
                                        <p:tav tm="100000">
                                          <p:val>
                                            <p:fltVal val="0"/>
                                          </p:val>
                                        </p:tav>
                                      </p:tavLst>
                                    </p:anim>
                                    <p:anim calcmode="lin" valueType="num">
                                      <p:cBhvr>
                                        <p:cTn id="9" dur="2000" fill="hold"/>
                                        <p:tgtEl>
                                          <p:spTgt spid="4098"/>
                                        </p:tgtEl>
                                        <p:attrNameLst>
                                          <p:attrName>ppt_h</p:attrName>
                                        </p:attrNameLst>
                                      </p:cBhvr>
                                      <p:tavLst>
                                        <p:tav tm="0">
                                          <p:val>
                                            <p:fltVal val="0"/>
                                          </p:val>
                                        </p:tav>
                                        <p:tav tm="100000">
                                          <p:val>
                                            <p:strVal val="#ppt_h"/>
                                          </p:val>
                                        </p:tav>
                                      </p:tavLst>
                                    </p:anim>
                                    <p:anim calcmode="lin" valueType="num">
                                      <p:cBhvr>
                                        <p:cTn id="10" dur="2000" fill="hold"/>
                                        <p:tgtEl>
                                          <p:spTgt spid="409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500"/>
                                  </p:stCondLst>
                                  <p:childTnLst>
                                    <p:set>
                                      <p:cBhvr>
                                        <p:cTn id="12" dur="1" fill="hold">
                                          <p:stCondLst>
                                            <p:cond delay="0"/>
                                          </p:stCondLst>
                                        </p:cTn>
                                        <p:tgtEl>
                                          <p:spTgt spid="4100"/>
                                        </p:tgtEl>
                                        <p:attrNameLst>
                                          <p:attrName>style.visibility</p:attrName>
                                        </p:attrNameLst>
                                      </p:cBhvr>
                                      <p:to>
                                        <p:strVal val="visible"/>
                                      </p:to>
                                    </p:set>
                                    <p:animEffect transition="in" filter="fade">
                                      <p:cBhvr>
                                        <p:cTn id="13" dur="2000"/>
                                        <p:tgtEl>
                                          <p:spTgt spid="4100"/>
                                        </p:tgtEl>
                                      </p:cBhvr>
                                    </p:animEffect>
                                    <p:anim calcmode="lin" valueType="num">
                                      <p:cBhvr>
                                        <p:cTn id="14" dur="2000" fill="hold"/>
                                        <p:tgtEl>
                                          <p:spTgt spid="4100"/>
                                        </p:tgtEl>
                                        <p:attrNameLst>
                                          <p:attrName>style.rotation</p:attrName>
                                        </p:attrNameLst>
                                      </p:cBhvr>
                                      <p:tavLst>
                                        <p:tav tm="0">
                                          <p:val>
                                            <p:fltVal val="720"/>
                                          </p:val>
                                        </p:tav>
                                        <p:tav tm="100000">
                                          <p:val>
                                            <p:fltVal val="0"/>
                                          </p:val>
                                        </p:tav>
                                      </p:tavLst>
                                    </p:anim>
                                    <p:anim calcmode="lin" valueType="num">
                                      <p:cBhvr>
                                        <p:cTn id="15" dur="2000" fill="hold"/>
                                        <p:tgtEl>
                                          <p:spTgt spid="4100"/>
                                        </p:tgtEl>
                                        <p:attrNameLst>
                                          <p:attrName>ppt_h</p:attrName>
                                        </p:attrNameLst>
                                      </p:cBhvr>
                                      <p:tavLst>
                                        <p:tav tm="0">
                                          <p:val>
                                            <p:fltVal val="0"/>
                                          </p:val>
                                        </p:tav>
                                        <p:tav tm="100000">
                                          <p:val>
                                            <p:strVal val="#ppt_h"/>
                                          </p:val>
                                        </p:tav>
                                      </p:tavLst>
                                    </p:anim>
                                    <p:anim calcmode="lin" valueType="num">
                                      <p:cBhvr>
                                        <p:cTn id="16" dur="2000" fill="hold"/>
                                        <p:tgtEl>
                                          <p:spTgt spid="410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5124" name="Picture 4" descr="C:\Users\Internet\Desktop\Capture.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0289" y="1367631"/>
            <a:ext cx="7650163" cy="48577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Internet\Desktop\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148" y="1881127"/>
            <a:ext cx="8259763" cy="4191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Internet\Desktop\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9702" y="2492896"/>
            <a:ext cx="2190750" cy="3429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Internet\Desktop\1.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855" y="-189707"/>
            <a:ext cx="3152775"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33" name="Picture 13" descr="C:\Users\Internet\Desktop\Capture.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918" y="2452075"/>
            <a:ext cx="6107113" cy="43815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Internet\Desktop\Capture.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3012" y="2890225"/>
            <a:ext cx="43434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C:\Users\Internet\Desktop\1.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330416"/>
            <a:ext cx="6154737" cy="48577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Users\Internet\Desktop\Capture.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262" y="2835796"/>
            <a:ext cx="42100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Users\Internet\Desktop\1.PNG"/>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4855" y="3769221"/>
            <a:ext cx="22860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C:\Users\Internet\Desktop\Capture.PNG"/>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88" y="3263740"/>
            <a:ext cx="200977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947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132"/>
                                        </p:tgtEl>
                                        <p:attrNameLst>
                                          <p:attrName>style.visibility</p:attrName>
                                        </p:attrNameLst>
                                      </p:cBhvr>
                                      <p:to>
                                        <p:strVal val="visible"/>
                                      </p:to>
                                    </p:set>
                                    <p:animEffect transition="in" filter="fade">
                                      <p:cBhvr>
                                        <p:cTn id="7" dur="500"/>
                                        <p:tgtEl>
                                          <p:spTgt spid="5132"/>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par>
                                <p:cTn id="12" presetID="10" presetClass="entr" presetSubtype="0" fill="hold" nodeType="withEffect">
                                  <p:stCondLst>
                                    <p:cond delay="500"/>
                                  </p:stCondLst>
                                  <p:childTnLst>
                                    <p:set>
                                      <p:cBhvr>
                                        <p:cTn id="13" dur="1" fill="hold">
                                          <p:stCondLst>
                                            <p:cond delay="0"/>
                                          </p:stCondLst>
                                        </p:cTn>
                                        <p:tgtEl>
                                          <p:spTgt spid="5125"/>
                                        </p:tgtEl>
                                        <p:attrNameLst>
                                          <p:attrName>style.visibility</p:attrName>
                                        </p:attrNameLst>
                                      </p:cBhvr>
                                      <p:to>
                                        <p:strVal val="visible"/>
                                      </p:to>
                                    </p:set>
                                    <p:animEffect transition="in" filter="fade">
                                      <p:cBhvr>
                                        <p:cTn id="14" dur="500"/>
                                        <p:tgtEl>
                                          <p:spTgt spid="5125"/>
                                        </p:tgtEl>
                                      </p:cBhvr>
                                    </p:animEffect>
                                  </p:childTnLst>
                                </p:cTn>
                              </p:par>
                              <p:par>
                                <p:cTn id="15" presetID="10" presetClass="entr" presetSubtype="0" fill="hold" nodeType="withEffect">
                                  <p:stCondLst>
                                    <p:cond delay="50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500"/>
                                        <p:tgtEl>
                                          <p:spTgt spid="5126"/>
                                        </p:tgtEl>
                                      </p:cBhvr>
                                    </p:animEffect>
                                  </p:childTnLst>
                                </p:cTn>
                              </p:par>
                              <p:par>
                                <p:cTn id="18" presetID="10" presetClass="entr" presetSubtype="0" fill="hold" nodeType="withEffect">
                                  <p:stCondLst>
                                    <p:cond delay="500"/>
                                  </p:stCondLst>
                                  <p:childTnLst>
                                    <p:set>
                                      <p:cBhvr>
                                        <p:cTn id="19" dur="1" fill="hold">
                                          <p:stCondLst>
                                            <p:cond delay="0"/>
                                          </p:stCondLst>
                                        </p:cTn>
                                        <p:tgtEl>
                                          <p:spTgt spid="5133"/>
                                        </p:tgtEl>
                                        <p:attrNameLst>
                                          <p:attrName>style.visibility</p:attrName>
                                        </p:attrNameLst>
                                      </p:cBhvr>
                                      <p:to>
                                        <p:strVal val="visible"/>
                                      </p:to>
                                    </p:set>
                                    <p:animEffect transition="in" filter="fade">
                                      <p:cBhvr>
                                        <p:cTn id="20" dur="500"/>
                                        <p:tgtEl>
                                          <p:spTgt spid="5133"/>
                                        </p:tgtEl>
                                      </p:cBhvr>
                                    </p:animEffect>
                                  </p:childTnLst>
                                </p:cTn>
                              </p:par>
                              <p:par>
                                <p:cTn id="21" presetID="10" presetClass="entr" presetSubtype="0" fill="hold" nodeType="withEffect">
                                  <p:stCondLst>
                                    <p:cond delay="500"/>
                                  </p:stCondLst>
                                  <p:childTnLst>
                                    <p:set>
                                      <p:cBhvr>
                                        <p:cTn id="22" dur="1" fill="hold">
                                          <p:stCondLst>
                                            <p:cond delay="0"/>
                                          </p:stCondLst>
                                        </p:cTn>
                                        <p:tgtEl>
                                          <p:spTgt spid="5134"/>
                                        </p:tgtEl>
                                        <p:attrNameLst>
                                          <p:attrName>style.visibility</p:attrName>
                                        </p:attrNameLst>
                                      </p:cBhvr>
                                      <p:to>
                                        <p:strVal val="visible"/>
                                      </p:to>
                                    </p:set>
                                    <p:animEffect transition="in" filter="fade">
                                      <p:cBhvr>
                                        <p:cTn id="23" dur="500"/>
                                        <p:tgtEl>
                                          <p:spTgt spid="5134"/>
                                        </p:tgtEl>
                                      </p:cBhvr>
                                    </p:animEffect>
                                  </p:childTnLst>
                                </p:cTn>
                              </p:par>
                              <p:par>
                                <p:cTn id="24" presetID="10" presetClass="entr" presetSubtype="0" fill="hold" nodeType="withEffect">
                                  <p:stCondLst>
                                    <p:cond delay="500"/>
                                  </p:stCondLst>
                                  <p:childTnLst>
                                    <p:set>
                                      <p:cBhvr>
                                        <p:cTn id="25" dur="1" fill="hold">
                                          <p:stCondLst>
                                            <p:cond delay="0"/>
                                          </p:stCondLst>
                                        </p:cTn>
                                        <p:tgtEl>
                                          <p:spTgt spid="5136"/>
                                        </p:tgtEl>
                                        <p:attrNameLst>
                                          <p:attrName>style.visibility</p:attrName>
                                        </p:attrNameLst>
                                      </p:cBhvr>
                                      <p:to>
                                        <p:strVal val="visible"/>
                                      </p:to>
                                    </p:set>
                                    <p:animEffect transition="in" filter="fade">
                                      <p:cBhvr>
                                        <p:cTn id="26" dur="500"/>
                                        <p:tgtEl>
                                          <p:spTgt spid="5136"/>
                                        </p:tgtEl>
                                      </p:cBhvr>
                                    </p:animEffect>
                                  </p:childTnLst>
                                </p:cTn>
                              </p:par>
                              <p:par>
                                <p:cTn id="27" presetID="10" presetClass="entr" presetSubtype="0" fill="hold" nodeType="withEffect">
                                  <p:stCondLst>
                                    <p:cond delay="500"/>
                                  </p:stCondLst>
                                  <p:childTnLst>
                                    <p:set>
                                      <p:cBhvr>
                                        <p:cTn id="28" dur="1" fill="hold">
                                          <p:stCondLst>
                                            <p:cond delay="0"/>
                                          </p:stCondLst>
                                        </p:cTn>
                                        <p:tgtEl>
                                          <p:spTgt spid="5135"/>
                                        </p:tgtEl>
                                        <p:attrNameLst>
                                          <p:attrName>style.visibility</p:attrName>
                                        </p:attrNameLst>
                                      </p:cBhvr>
                                      <p:to>
                                        <p:strVal val="visible"/>
                                      </p:to>
                                    </p:set>
                                    <p:animEffect transition="in" filter="fade">
                                      <p:cBhvr>
                                        <p:cTn id="29" dur="500"/>
                                        <p:tgtEl>
                                          <p:spTgt spid="5135"/>
                                        </p:tgtEl>
                                      </p:cBhvr>
                                    </p:animEffect>
                                  </p:childTnLst>
                                </p:cTn>
                              </p:par>
                              <p:par>
                                <p:cTn id="30" presetID="10" presetClass="entr" presetSubtype="0" fill="hold" nodeType="withEffect">
                                  <p:stCondLst>
                                    <p:cond delay="500"/>
                                  </p:stCondLst>
                                  <p:childTnLst>
                                    <p:set>
                                      <p:cBhvr>
                                        <p:cTn id="31" dur="1" fill="hold">
                                          <p:stCondLst>
                                            <p:cond delay="0"/>
                                          </p:stCondLst>
                                        </p:cTn>
                                        <p:tgtEl>
                                          <p:spTgt spid="5138"/>
                                        </p:tgtEl>
                                        <p:attrNameLst>
                                          <p:attrName>style.visibility</p:attrName>
                                        </p:attrNameLst>
                                      </p:cBhvr>
                                      <p:to>
                                        <p:strVal val="visible"/>
                                      </p:to>
                                    </p:set>
                                    <p:animEffect transition="in" filter="fade">
                                      <p:cBhvr>
                                        <p:cTn id="32" dur="500"/>
                                        <p:tgtEl>
                                          <p:spTgt spid="5138"/>
                                        </p:tgtEl>
                                      </p:cBhvr>
                                    </p:animEffect>
                                  </p:childTnLst>
                                </p:cTn>
                              </p:par>
                              <p:par>
                                <p:cTn id="33" presetID="10" presetClass="entr" presetSubtype="0" fill="hold" nodeType="withEffect">
                                  <p:stCondLst>
                                    <p:cond delay="500"/>
                                  </p:stCondLst>
                                  <p:childTnLst>
                                    <p:set>
                                      <p:cBhvr>
                                        <p:cTn id="34" dur="1" fill="hold">
                                          <p:stCondLst>
                                            <p:cond delay="0"/>
                                          </p:stCondLst>
                                        </p:cTn>
                                        <p:tgtEl>
                                          <p:spTgt spid="5137"/>
                                        </p:tgtEl>
                                        <p:attrNameLst>
                                          <p:attrName>style.visibility</p:attrName>
                                        </p:attrNameLst>
                                      </p:cBhvr>
                                      <p:to>
                                        <p:strVal val="visible"/>
                                      </p:to>
                                    </p:set>
                                    <p:animEffect transition="in" filter="fade">
                                      <p:cBhvr>
                                        <p:cTn id="35"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8" name="Picture 4" descr="C:\Users\Internet\Desktop\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315416"/>
            <a:ext cx="3467100" cy="2152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Internet\Desktop\3.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7" y="1240718"/>
            <a:ext cx="6057765"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8" y="1349499"/>
            <a:ext cx="3305175" cy="2295525"/>
          </a:xfrm>
          <a:prstGeom prst="rect">
            <a:avLst/>
          </a:prstGeom>
          <a:ln>
            <a:noFill/>
          </a:ln>
          <a:effectLst>
            <a:glow rad="101600">
              <a:schemeClr val="accent1">
                <a:satMod val="175000"/>
                <a:alpha val="40000"/>
              </a:schemeClr>
            </a:glow>
            <a:outerShdw blurRad="76200" dir="18900000" sy="23000" kx="-1200000" algn="bl" rotWithShape="0">
              <a:prstClr val="black">
                <a:alpha val="20000"/>
              </a:prstClr>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a:hlinkClick r:id="rId5" action="ppaction://hlinksldjump"/>
          </p:cNvPr>
          <p:cNvSpPr/>
          <p:nvPr/>
        </p:nvSpPr>
        <p:spPr>
          <a:xfrm>
            <a:off x="107504" y="4595647"/>
            <a:ext cx="2304256" cy="2237878"/>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026" name="Picture 2" descr="C:\Users\Internet\Desktop\Capture.PNG">
            <a:hlinkClick r:id="rId5" action="ppaction://hlinksldjump"/>
          </p:cNvPr>
          <p:cNvPicPr>
            <a:picLocks noChangeAspect="1" noChangeArrowheads="1"/>
          </p:cNvPicPr>
          <p:nvPr/>
        </p:nvPicPr>
        <p:blipFill>
          <a:blip r:embed="rId6">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07504" y="4694770"/>
            <a:ext cx="198120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89432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50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nternet\Desktop\Capture.PNG"/>
          <p:cNvPicPr>
            <a:picLocks noChangeAspect="1" noChangeArrowheads="1"/>
          </p:cNvPicPr>
          <p:nvPr/>
        </p:nvPicPr>
        <p:blipFill>
          <a:blip r:embed="rId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89113" y="-891480"/>
            <a:ext cx="5476875" cy="310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Internet\Desktop\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19" y="4377521"/>
            <a:ext cx="3224494" cy="2415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Internet\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38" y="1958341"/>
            <a:ext cx="3214175" cy="2453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Internet\Deskto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922" y="4294378"/>
            <a:ext cx="3680341" cy="2558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2" descr="C:\Users\Internet\Desktop\ind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0205" y="1958341"/>
            <a:ext cx="3678059" cy="2484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Oval 18"/>
          <p:cNvSpPr/>
          <p:nvPr/>
        </p:nvSpPr>
        <p:spPr>
          <a:xfrm>
            <a:off x="16818" y="404664"/>
            <a:ext cx="1296144" cy="1265770"/>
          </a:xfrm>
          <a:prstGeom prst="ellipse">
            <a:avLst/>
          </a:prstGeom>
          <a:ln>
            <a:solidFill>
              <a:schemeClr val="bg2">
                <a:lumMod val="75000"/>
              </a:schemeClr>
            </a:solid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1184423" y="0"/>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2643305209"/>
      </p:ext>
    </p:extLst>
  </p:cSld>
  <p:clrMapOvr>
    <a:masterClrMapping/>
  </p:clrMapOvr>
  <mc:AlternateContent xmlns:mc="http://schemas.openxmlformats.org/markup-compatibility/2006" xmlns:p14="http://schemas.microsoft.com/office/powerpoint/2010/main">
    <mc:Choice Requires="p14">
      <p:transition spd="slow" p14:dur="1100" advTm="15000">
        <p14:switch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50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anim calcmode="lin" valueType="num">
                                      <p:cBhvr>
                                        <p:cTn id="8" dur="2000" fill="hold"/>
                                        <p:tgtEl>
                                          <p:spTgt spid="1028"/>
                                        </p:tgtEl>
                                        <p:attrNameLst>
                                          <p:attrName>style.rotation</p:attrName>
                                        </p:attrNameLst>
                                      </p:cBhvr>
                                      <p:tavLst>
                                        <p:tav tm="0">
                                          <p:val>
                                            <p:fltVal val="720"/>
                                          </p:val>
                                        </p:tav>
                                        <p:tav tm="100000">
                                          <p:val>
                                            <p:fltVal val="0"/>
                                          </p:val>
                                        </p:tav>
                                      </p:tavLst>
                                    </p:anim>
                                    <p:anim calcmode="lin" valueType="num">
                                      <p:cBhvr>
                                        <p:cTn id="9" dur="2000" fill="hold"/>
                                        <p:tgtEl>
                                          <p:spTgt spid="1028"/>
                                        </p:tgtEl>
                                        <p:attrNameLst>
                                          <p:attrName>ppt_h</p:attrName>
                                        </p:attrNameLst>
                                      </p:cBhvr>
                                      <p:tavLst>
                                        <p:tav tm="0">
                                          <p:val>
                                            <p:fltVal val="0"/>
                                          </p:val>
                                        </p:tav>
                                        <p:tav tm="100000">
                                          <p:val>
                                            <p:strVal val="#ppt_h"/>
                                          </p:val>
                                        </p:tav>
                                      </p:tavLst>
                                    </p:anim>
                                    <p:anim calcmode="lin" valueType="num">
                                      <p:cBhvr>
                                        <p:cTn id="10" dur="2000" fill="hold"/>
                                        <p:tgtEl>
                                          <p:spTgt spid="1028"/>
                                        </p:tgtEl>
                                        <p:attrNameLst>
                                          <p:attrName>ppt_w</p:attrName>
                                        </p:attrNameLst>
                                      </p:cBhvr>
                                      <p:tavLst>
                                        <p:tav tm="0">
                                          <p:val>
                                            <p:fltVal val="0"/>
                                          </p:val>
                                        </p:tav>
                                        <p:tav tm="100000">
                                          <p:val>
                                            <p:strVal val="#ppt_w"/>
                                          </p:val>
                                        </p:tav>
                                      </p:tavLst>
                                    </p:anim>
                                  </p:childTnLst>
                                </p:cTn>
                              </p:par>
                            </p:childTnLst>
                          </p:cTn>
                        </p:par>
                        <p:par>
                          <p:cTn id="11" fill="hold">
                            <p:stCondLst>
                              <p:cond delay="2500"/>
                            </p:stCondLst>
                            <p:childTnLst>
                              <p:par>
                                <p:cTn id="12" presetID="35" presetClass="entr" presetSubtype="0" fill="hold" nodeType="after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2000"/>
                                        <p:tgtEl>
                                          <p:spTgt spid="1027"/>
                                        </p:tgtEl>
                                      </p:cBhvr>
                                    </p:animEffect>
                                    <p:anim calcmode="lin" valueType="num">
                                      <p:cBhvr>
                                        <p:cTn id="15" dur="2000" fill="hold"/>
                                        <p:tgtEl>
                                          <p:spTgt spid="1027"/>
                                        </p:tgtEl>
                                        <p:attrNameLst>
                                          <p:attrName>style.rotation</p:attrName>
                                        </p:attrNameLst>
                                      </p:cBhvr>
                                      <p:tavLst>
                                        <p:tav tm="0">
                                          <p:val>
                                            <p:fltVal val="720"/>
                                          </p:val>
                                        </p:tav>
                                        <p:tav tm="100000">
                                          <p:val>
                                            <p:fltVal val="0"/>
                                          </p:val>
                                        </p:tav>
                                      </p:tavLst>
                                    </p:anim>
                                    <p:anim calcmode="lin" valueType="num">
                                      <p:cBhvr>
                                        <p:cTn id="16" dur="2000" fill="hold"/>
                                        <p:tgtEl>
                                          <p:spTgt spid="1027"/>
                                        </p:tgtEl>
                                        <p:attrNameLst>
                                          <p:attrName>ppt_h</p:attrName>
                                        </p:attrNameLst>
                                      </p:cBhvr>
                                      <p:tavLst>
                                        <p:tav tm="0">
                                          <p:val>
                                            <p:fltVal val="0"/>
                                          </p:val>
                                        </p:tav>
                                        <p:tav tm="100000">
                                          <p:val>
                                            <p:strVal val="#ppt_h"/>
                                          </p:val>
                                        </p:tav>
                                      </p:tavLst>
                                    </p:anim>
                                    <p:anim calcmode="lin" valueType="num">
                                      <p:cBhvr>
                                        <p:cTn id="17" dur="2000" fill="hold"/>
                                        <p:tgtEl>
                                          <p:spTgt spid="1027"/>
                                        </p:tgtEl>
                                        <p:attrNameLst>
                                          <p:attrName>ppt_w</p:attrName>
                                        </p:attrNameLst>
                                      </p:cBhvr>
                                      <p:tavLst>
                                        <p:tav tm="0">
                                          <p:val>
                                            <p:fltVal val="0"/>
                                          </p:val>
                                        </p:tav>
                                        <p:tav tm="100000">
                                          <p:val>
                                            <p:strVal val="#ppt_w"/>
                                          </p:val>
                                        </p:tav>
                                      </p:tavLst>
                                    </p:anim>
                                  </p:childTnLst>
                                </p:cTn>
                              </p:par>
                            </p:childTnLst>
                          </p:cTn>
                        </p:par>
                        <p:par>
                          <p:cTn id="18" fill="hold">
                            <p:stCondLst>
                              <p:cond delay="5000"/>
                            </p:stCondLst>
                            <p:childTnLst>
                              <p:par>
                                <p:cTn id="19" presetID="35"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style.rotation</p:attrName>
                                        </p:attrNameLst>
                                      </p:cBhvr>
                                      <p:tavLst>
                                        <p:tav tm="0">
                                          <p:val>
                                            <p:fltVal val="720"/>
                                          </p:val>
                                        </p:tav>
                                        <p:tav tm="100000">
                                          <p:val>
                                            <p:fltVal val="0"/>
                                          </p:val>
                                        </p:tav>
                                      </p:tavLst>
                                    </p:anim>
                                    <p:anim calcmode="lin" valueType="num">
                                      <p:cBhvr>
                                        <p:cTn id="23" dur="2000" fill="hold"/>
                                        <p:tgtEl>
                                          <p:spTgt spid="2"/>
                                        </p:tgtEl>
                                        <p:attrNameLst>
                                          <p:attrName>ppt_h</p:attrName>
                                        </p:attrNameLst>
                                      </p:cBhvr>
                                      <p:tavLst>
                                        <p:tav tm="0">
                                          <p:val>
                                            <p:fltVal val="0"/>
                                          </p:val>
                                        </p:tav>
                                        <p:tav tm="100000">
                                          <p:val>
                                            <p:strVal val="#ppt_h"/>
                                          </p:val>
                                        </p:tav>
                                      </p:tavLst>
                                    </p:anim>
                                    <p:anim calcmode="lin" valueType="num">
                                      <p:cBhvr>
                                        <p:cTn id="24" dur="2000" fill="hold"/>
                                        <p:tgtEl>
                                          <p:spTgt spid="2"/>
                                        </p:tgtEl>
                                        <p:attrNameLst>
                                          <p:attrName>ppt_w</p:attrName>
                                        </p:attrNameLst>
                                      </p:cBhvr>
                                      <p:tavLst>
                                        <p:tav tm="0">
                                          <p:val>
                                            <p:fltVal val="0"/>
                                          </p:val>
                                        </p:tav>
                                        <p:tav tm="100000">
                                          <p:val>
                                            <p:strVal val="#ppt_w"/>
                                          </p:val>
                                        </p:tav>
                                      </p:tavLst>
                                    </p:anim>
                                  </p:childTnLst>
                                </p:cTn>
                              </p:par>
                            </p:childTnLst>
                          </p:cTn>
                        </p:par>
                        <p:par>
                          <p:cTn id="25" fill="hold">
                            <p:stCondLst>
                              <p:cond delay="7500"/>
                            </p:stCondLst>
                            <p:childTnLst>
                              <p:par>
                                <p:cTn id="26" presetID="35" presetClass="entr" presetSubtype="0" fill="hold" nodeType="afterEffect">
                                  <p:stCondLst>
                                    <p:cond delay="50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2000"/>
                                        <p:tgtEl>
                                          <p:spTgt spid="1030"/>
                                        </p:tgtEl>
                                      </p:cBhvr>
                                    </p:animEffect>
                                    <p:anim calcmode="lin" valueType="num">
                                      <p:cBhvr>
                                        <p:cTn id="29" dur="2000" fill="hold"/>
                                        <p:tgtEl>
                                          <p:spTgt spid="1030"/>
                                        </p:tgtEl>
                                        <p:attrNameLst>
                                          <p:attrName>style.rotation</p:attrName>
                                        </p:attrNameLst>
                                      </p:cBhvr>
                                      <p:tavLst>
                                        <p:tav tm="0">
                                          <p:val>
                                            <p:fltVal val="720"/>
                                          </p:val>
                                        </p:tav>
                                        <p:tav tm="100000">
                                          <p:val>
                                            <p:fltVal val="0"/>
                                          </p:val>
                                        </p:tav>
                                      </p:tavLst>
                                    </p:anim>
                                    <p:anim calcmode="lin" valueType="num">
                                      <p:cBhvr>
                                        <p:cTn id="30" dur="2000" fill="hold"/>
                                        <p:tgtEl>
                                          <p:spTgt spid="1030"/>
                                        </p:tgtEl>
                                        <p:attrNameLst>
                                          <p:attrName>ppt_h</p:attrName>
                                        </p:attrNameLst>
                                      </p:cBhvr>
                                      <p:tavLst>
                                        <p:tav tm="0">
                                          <p:val>
                                            <p:fltVal val="0"/>
                                          </p:val>
                                        </p:tav>
                                        <p:tav tm="100000">
                                          <p:val>
                                            <p:strVal val="#ppt_h"/>
                                          </p:val>
                                        </p:tav>
                                      </p:tavLst>
                                    </p:anim>
                                    <p:anim calcmode="lin" valueType="num">
                                      <p:cBhvr>
                                        <p:cTn id="31" dur="2000" fill="hold"/>
                                        <p:tgtEl>
                                          <p:spTgt spid="10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Oval 1"/>
          <p:cNvSpPr/>
          <p:nvPr/>
        </p:nvSpPr>
        <p:spPr>
          <a:xfrm>
            <a:off x="6924711" y="-8182"/>
            <a:ext cx="1296144" cy="1265770"/>
          </a:xfrm>
          <a:prstGeom prst="ellipse">
            <a:avLst/>
          </a:prstGeom>
          <a:ln>
            <a:solidFill>
              <a:schemeClr val="bg2">
                <a:lumMod val="75000"/>
              </a:schemeClr>
            </a:solid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8051781" y="764704"/>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3" name="Rectangle 2"/>
          <p:cNvSpPr/>
          <p:nvPr/>
        </p:nvSpPr>
        <p:spPr>
          <a:xfrm>
            <a:off x="7204" y="927008"/>
            <a:ext cx="7088397" cy="594008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000" dirty="0">
                <a:effectLst>
                  <a:glow rad="101600">
                    <a:schemeClr val="accent1">
                      <a:satMod val="175000"/>
                      <a:alpha val="40000"/>
                    </a:schemeClr>
                  </a:glow>
                </a:effectLst>
              </a:rPr>
              <a:t>جنگل‌ها زیستگاه‌های مهم جهان هستند که حدود یک سوم سطح خشکی‌های زمین را اشغال می‌کنند.</a:t>
            </a:r>
          </a:p>
          <a:p>
            <a:r>
              <a:rPr lang="fa-IR" sz="2000" dirty="0">
                <a:effectLst>
                  <a:glow rad="101600">
                    <a:schemeClr val="accent1">
                      <a:satMod val="175000"/>
                      <a:alpha val="40000"/>
                    </a:schemeClr>
                  </a:glow>
                </a:effectLst>
              </a:rPr>
              <a:t>در حدود ۴۲۰ میلیون سال پیش در طی دوران سیلورین، گیاهان کهن و بندپایان باستانی شروع به انتشار در کره زمین کردند و طی میلیون‌ها سال با زیستگاه‌های گوناگون جهان سازگاری یافتند. در اولین جنگل‌ها، دم اسبیان عظیم الجثه، خزه‌های غول پیکر و سرخس‌هایی با ارتفاع بیش از ۴۰ پا غلبه یافته بودند. حیات روی کره زمین به تکامل خود ادامه داد و در اواخر پالئوزوئیک، بازدانگان پدید آمدند. تا دوره تریاسیک (۲۰۸-۲۴۵ میلیون سال پیش) بازدانگان قسمت اعظم جنگل‌های زمین را اشغال کردند. در دوره کرتاسه (۶۵-۱۴۴ میلیون سال پیش) اولین نهاندانگان (گیاهان گلدار) ظاهر شدند. آنها با حشرات، پرندگان و پستانداران، تکامل توأم یافتند و به سرعت انتشار یافتند، به طوری که تا پایان دوره کرتاسه بیشتر چشم اندازهای زمین را پوشاندند. چشم انداز زمین طی عصرهای یخبندان پلسیئتوسن مجدداً تغییر یافت، سطح کره زمین طی میلیون‌ها سال عمدتاً توسط جنگل‌های گرمسیری پوشیده شده بود تغییر کرد و جنگل‌های معتدله در نیمکره شمالی گسترش یافتند.</a:t>
            </a:r>
          </a:p>
          <a:p>
            <a:r>
              <a:rPr lang="fa-IR" sz="2000" dirty="0">
                <a:effectLst>
                  <a:glow rad="101600">
                    <a:schemeClr val="accent1">
                      <a:satMod val="175000"/>
                      <a:alpha val="40000"/>
                    </a:schemeClr>
                  </a:glow>
                </a:effectLst>
              </a:rPr>
              <a:t>جنگل‌ها در آیین‌ها و رسوم سنتی، تکریم و تقدیس می‌شدند و در ادیان باستانی مورد پرستش قرار می‌گرفتند، ولی متأسفانه امروزه عمده ترین قربانیان تمدن بشری و صنعتی شدن، آن هستند و همانطور که جمعیت انسان طی چند هزار سال گذشته افزایش یافته‌است جنگل زدایی و آلودگی جنگل‌ها با روندی سریع پیش رفته‌است.</a:t>
            </a:r>
          </a:p>
          <a:p>
            <a:r>
              <a:rPr lang="fa-IR" sz="2000" dirty="0">
                <a:effectLst>
                  <a:glow rad="101600">
                    <a:schemeClr val="accent1">
                      <a:satMod val="175000"/>
                      <a:alpha val="40000"/>
                    </a:schemeClr>
                  </a:glow>
                </a:effectLst>
              </a:rPr>
              <a:t>جنگلها در تمام نواحی زمین که قابلیت رشد درخت در آنها وجود </a:t>
            </a:r>
            <a:r>
              <a:rPr lang="fa-IR" sz="2000" dirty="0" smtClean="0">
                <a:effectLst>
                  <a:glow rad="101600">
                    <a:schemeClr val="accent1">
                      <a:satMod val="175000"/>
                      <a:alpha val="40000"/>
                    </a:schemeClr>
                  </a:glow>
                </a:effectLst>
              </a:rPr>
              <a:t>دارد.</a:t>
            </a:r>
            <a:endParaRPr lang="fa-IR" sz="2000" dirty="0">
              <a:effectLst>
                <a:glow rad="101600">
                  <a:schemeClr val="accent1">
                    <a:satMod val="175000"/>
                    <a:alpha val="40000"/>
                  </a:schemeClr>
                </a:glow>
              </a:effectLst>
            </a:endParaRPr>
          </a:p>
        </p:txBody>
      </p:sp>
    </p:spTree>
    <p:extLst>
      <p:ext uri="{BB962C8B-B14F-4D97-AF65-F5344CB8AC3E}">
        <p14:creationId xmlns:p14="http://schemas.microsoft.com/office/powerpoint/2010/main" val="3783107797"/>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Oval 20"/>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Oval 21"/>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3" name="Oval 22"/>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 name="Oval 1">
            <a:hlinkClick r:id="" action="ppaction://hlinkshowjump?jump=nextslide"/>
          </p:cNvPr>
          <p:cNvSpPr/>
          <p:nvPr/>
        </p:nvSpPr>
        <p:spPr>
          <a:xfrm>
            <a:off x="611560" y="1407146"/>
            <a:ext cx="3168352" cy="2885950"/>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a:hlinkClick r:id="rId2" action="ppaction://hlinksldjump"/>
          </p:cNvPr>
          <p:cNvSpPr/>
          <p:nvPr/>
        </p:nvSpPr>
        <p:spPr>
          <a:xfrm>
            <a:off x="3131840" y="1541156"/>
            <a:ext cx="3168352" cy="2885950"/>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hlinkClick r:id="rId3" action="ppaction://hlinksldjump"/>
          </p:cNvPr>
          <p:cNvSpPr/>
          <p:nvPr/>
        </p:nvSpPr>
        <p:spPr>
          <a:xfrm>
            <a:off x="5724128" y="1541156"/>
            <a:ext cx="3168352" cy="2885950"/>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0" name="Picture 2" descr="C:\Users\Internet\Desktop\1.PNG">
            <a:hlinkClick r:id="" action="ppaction://hlinkshowjump?jump=nextslide"/>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021" y="2023838"/>
            <a:ext cx="3267075" cy="1619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Internet\Desktop\2.PNG">
            <a:hlinkClick r:id="rId2" action="ppaction://hlinksldjump"/>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6287" y="2106352"/>
            <a:ext cx="3333750" cy="1790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Internet\Desktop\Capture.PNG">
            <a:hlinkClick r:id="rId3" action="ppaction://hlinksldjump"/>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05450" y="2060054"/>
            <a:ext cx="3133009" cy="1607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200000">
            <a:off x="-20284" y="0"/>
            <a:ext cx="2854913" cy="2854913"/>
          </a:xfrm>
          <a:prstGeom prst="rect">
            <a:avLst/>
          </a:prstGeom>
        </p:spPr>
      </p:pic>
      <p:sp>
        <p:nvSpPr>
          <p:cNvPr id="16" name="Oval 15">
            <a:hlinkClick r:id="rId8" action="ppaction://hlinksldjump"/>
          </p:cNvPr>
          <p:cNvSpPr/>
          <p:nvPr/>
        </p:nvSpPr>
        <p:spPr>
          <a:xfrm>
            <a:off x="2862580" y="3969618"/>
            <a:ext cx="3168352" cy="2885950"/>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074" name="Picture 2" descr="C:\Users\Internet\Desktop\1.PNG">
            <a:hlinkClick r:id="rId8" action="ppaction://hlinksldjump"/>
          </p:cNvPr>
          <p:cNvPicPr>
            <a:picLocks noChangeAspect="1" noChangeArrowheads="1"/>
          </p:cNvPicPr>
          <p:nvPr/>
        </p:nvPicPr>
        <p:blipFill>
          <a:blip r:embed="rId9">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483768" y="4442742"/>
            <a:ext cx="3382007" cy="212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2979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8088596" y="5660489"/>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5" name="Rectangle 4"/>
          <p:cNvSpPr/>
          <p:nvPr/>
        </p:nvSpPr>
        <p:spPr>
          <a:xfrm>
            <a:off x="1403648" y="44964"/>
            <a:ext cx="7740352" cy="62478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a-IR" sz="2000" dirty="0" smtClean="0">
                <a:effectLst>
                  <a:glow rad="139700">
                    <a:schemeClr val="accent1">
                      <a:satMod val="175000"/>
                      <a:alpha val="40000"/>
                    </a:schemeClr>
                  </a:glow>
                </a:effectLst>
              </a:rPr>
              <a:t>از </a:t>
            </a:r>
            <a:r>
              <a:rPr lang="fa-IR" sz="2000" dirty="0">
                <a:effectLst>
                  <a:glow rad="139700">
                    <a:schemeClr val="accent1">
                      <a:satMod val="175000"/>
                      <a:alpha val="40000"/>
                    </a:schemeClr>
                  </a:glow>
                </a:effectLst>
              </a:rPr>
              <a:t>نظر ارتفاع در زیر خط درخت قرار دارند یافت می‌شوند، مگر اینکه بارش باران در آنجا کم بوده، یا تناوب آتش سوزیهای طبیعی زیاد باشد. جنگلها عمدتاً شامل تعداد زیادی از گونه‌های درختان با ارتفاع مختلف می‌باشند، و در کنار اینها درختچه‌ها و درختان جوان رشد می‌کنند، که سبب استفاده بهینه از نور آفتاب می‌شود. یک جنگل به شکل طبیعی اش، محل زندگی بسیاری از جانوران و گونه‌های گیاهی می‌باشد، و زیست توده آن در هر واحد سطح، در مقایسه با بیشتر زیست بومها زیادتر می‌باشد. از دیدگاه </a:t>
            </a:r>
            <a:r>
              <a:rPr lang="fa-IR" sz="2000" dirty="0">
                <a:effectLst>
                  <a:glow rad="139700">
                    <a:schemeClr val="accent1">
                      <a:satMod val="175000"/>
                      <a:alpha val="40000"/>
                    </a:schemeClr>
                  </a:glow>
                </a:effectLst>
                <a:hlinkClick r:id="rId2" tooltip="بوم‌شناسی"/>
              </a:rPr>
              <a:t>بوم‌شناختی</a:t>
            </a:r>
            <a:r>
              <a:rPr lang="fa-IR" sz="2000" dirty="0">
                <a:effectLst>
                  <a:glow rad="139700">
                    <a:schemeClr val="accent1">
                      <a:satMod val="175000"/>
                      <a:alpha val="40000"/>
                    </a:schemeClr>
                  </a:glow>
                </a:effectLst>
              </a:rPr>
              <a:t>، ممکن است یک جنگل از یک درختزار متمایز باشد. جنگل کم و بیش، سایبانی متراکم دارد، و شاخ و برگ درختان به هم می‌رسند یا این که در هم تنیده می‌شوند؛ یک درختزار عمدتاً سایبان بازی دارد، که مقداری نور خورشید از بین درختان نفوذ می‌کند. بیشتر از تمام مناطق دنیا جنگلهای برگ ریز معتدل بر اثر فعالیتهای انسان تحت تأثیر قرار گرفته‌اند. در اکثر مناطق معتدل، نواحی وسیعی از جنگلها برای احداث راههای کشاورزی از بین رفته‌اند. این فرآیند چندین قرن پیش در اروپا آغاز شد و منجر به باقی ماندن تعداد کمی از جنگلهای خالی از سکنه شد. در شرق آمریکای شمالی، جنگل زدایی با ورود مهاجران اروپایی آغاز شد اما هنوزبه وسعت آنچه در اروپا رخ داده، نرسیده‌است.</a:t>
            </a:r>
          </a:p>
          <a:p>
            <a:r>
              <a:rPr lang="fa-IR" sz="2000" dirty="0">
                <a:effectLst>
                  <a:glow rad="139700">
                    <a:schemeClr val="accent1">
                      <a:satMod val="175000"/>
                      <a:alpha val="40000"/>
                    </a:schemeClr>
                  </a:glow>
                </a:effectLst>
              </a:rPr>
              <a:t>جنگل، هدیه خدایی و نخستین دوست بشر به شمار می‌رود. هیچ یک از پدیده‌های طبیعت به اندازه جنگل در زندگی آدمیان نقش اساسی و سازنده ندارند. انسان آغازین تنها در پناه جنگل توانست به حیات و تولید نسل خود ادامه دهد، او نیازمندیهای روزانه خود را از جنگل بدست می‌آورد. بدین سان احترام به درختان و احساس دوستی نسبت به آنها پدیده‌ای است که منشا بسیار دیرین در پندار انسانها دارد و افسانه‌های کهن اقوام و ملل مختلف جهان، سرشار از اساطیر گیاهی است.</a:t>
            </a:r>
          </a:p>
        </p:txBody>
      </p:sp>
      <p:sp>
        <p:nvSpPr>
          <p:cNvPr id="19" name="Oval 18"/>
          <p:cNvSpPr/>
          <p:nvPr/>
        </p:nvSpPr>
        <p:spPr>
          <a:xfrm>
            <a:off x="0" y="0"/>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17" name="Oval 16">
            <a:hlinkClick r:id="rId3" action="ppaction://hlinksldjump"/>
          </p:cNvPr>
          <p:cNvSpPr/>
          <p:nvPr/>
        </p:nvSpPr>
        <p:spPr>
          <a:xfrm>
            <a:off x="21771" y="5086445"/>
            <a:ext cx="1849851" cy="1756781"/>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8" name="Picture 2" descr="C:\Users\Internet\Desktop\Capture.PNG">
            <a:hlinkClick r:id="rId3" action="ppaction://hlinksldjump"/>
          </p:cNvPr>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9411" y="5169049"/>
            <a:ext cx="1604117" cy="1688951"/>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p:cNvSpPr/>
          <p:nvPr/>
        </p:nvSpPr>
        <p:spPr>
          <a:xfrm>
            <a:off x="-4734" y="576984"/>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31" name="Oval 30"/>
          <p:cNvSpPr/>
          <p:nvPr/>
        </p:nvSpPr>
        <p:spPr>
          <a:xfrm>
            <a:off x="3616" y="1119993"/>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32" name="Oval 31"/>
          <p:cNvSpPr/>
          <p:nvPr/>
        </p:nvSpPr>
        <p:spPr>
          <a:xfrm>
            <a:off x="-4734" y="2276101"/>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33" name="Oval 32"/>
          <p:cNvSpPr/>
          <p:nvPr/>
        </p:nvSpPr>
        <p:spPr>
          <a:xfrm>
            <a:off x="-4734" y="1719119"/>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Tree>
    <p:extLst>
      <p:ext uri="{BB962C8B-B14F-4D97-AF65-F5344CB8AC3E}">
        <p14:creationId xmlns:p14="http://schemas.microsoft.com/office/powerpoint/2010/main" val="2518366068"/>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Oval 8"/>
          <p:cNvSpPr/>
          <p:nvPr/>
        </p:nvSpPr>
        <p:spPr>
          <a:xfrm>
            <a:off x="0" y="0"/>
            <a:ext cx="1296144" cy="1265770"/>
          </a:xfrm>
          <a:prstGeom prst="ellipse">
            <a:avLst/>
          </a:prstGeom>
          <a:ln>
            <a:solidFill>
              <a:schemeClr val="bg2">
                <a:lumMod val="75000"/>
              </a:schemeClr>
            </a:solidFill>
          </a:ln>
        </p:spPr>
        <p:style>
          <a:lnRef idx="2">
            <a:schemeClr val="accent1">
              <a:shade val="50000"/>
            </a:schemeClr>
          </a:lnRef>
          <a:fillRef idx="1002">
            <a:schemeClr val="lt2"/>
          </a:fillRef>
          <a:effectRef idx="0">
            <a:schemeClr val="accent1"/>
          </a:effectRef>
          <a:fontRef idx="minor">
            <a:schemeClr val="lt1"/>
          </a:fontRef>
        </p:style>
        <p:txBody>
          <a:bodyPr rtlCol="1" anchor="ctr"/>
          <a:lstStyle/>
          <a:p>
            <a:pPr algn="ctr"/>
            <a:endParaRPr lang="fa-IR"/>
          </a:p>
        </p:txBody>
      </p:sp>
      <p:sp>
        <p:nvSpPr>
          <p:cNvPr id="10" name="Oval 9"/>
          <p:cNvSpPr/>
          <p:nvPr/>
        </p:nvSpPr>
        <p:spPr>
          <a:xfrm>
            <a:off x="827584" y="1052736"/>
            <a:ext cx="648072" cy="608695"/>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pic>
        <p:nvPicPr>
          <p:cNvPr id="11" name="Picture 4" descr="D:\همه ی عکسها\عکسهای متحرک\176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617" y="4736995"/>
            <a:ext cx="37338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512" y="2102896"/>
            <a:ext cx="8441606" cy="707886"/>
          </a:xfrm>
          <a:prstGeom prst="rect">
            <a:avLst/>
          </a:prstGeom>
        </p:spPr>
        <p:txBody>
          <a:bodyPr wrap="square">
            <a:spAutoFit/>
          </a:bodyPr>
          <a:lstStyle/>
          <a:p>
            <a:pPr marL="342900" indent="-342900">
              <a:buFont typeface="Wingdings" pitchFamily="2" charset="2"/>
              <a:buChar char="Ø"/>
            </a:pPr>
            <a:r>
              <a:rPr lang="fa-IR" sz="2000" dirty="0">
                <a:effectLst>
                  <a:glow rad="139700">
                    <a:schemeClr val="accent1">
                      <a:satMod val="175000"/>
                      <a:alpha val="40000"/>
                    </a:schemeClr>
                  </a:glow>
                </a:effectLst>
              </a:rPr>
              <a:t>بعضی از انواع کک ها می توانند تا 130 برابر قدشان به هوا بپرند. برای مقایسه، مانند آن است که یک انسان بالغ با قد 180 سانتی متر، در جا بتواند 234 متر به هوا بپرد! </a:t>
            </a:r>
          </a:p>
        </p:txBody>
      </p:sp>
      <p:pic>
        <p:nvPicPr>
          <p:cNvPr id="19" name="Picture 4" descr="C:\Users\Internet\Desktop\Capture.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9272" y="188640"/>
            <a:ext cx="3788216"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7504" y="2924944"/>
            <a:ext cx="8513614" cy="1631216"/>
          </a:xfrm>
          <a:prstGeom prst="rect">
            <a:avLst/>
          </a:prstGeom>
        </p:spPr>
        <p:txBody>
          <a:bodyPr wrap="square">
            <a:spAutoFit/>
          </a:bodyPr>
          <a:lstStyle/>
          <a:p>
            <a:pPr marL="285750" indent="-285750">
              <a:buFont typeface="Wingdings" pitchFamily="2" charset="2"/>
              <a:buChar char="Ø"/>
            </a:pPr>
            <a:r>
              <a:rPr lang="fa-IR" b="1" dirty="0">
                <a:effectLst>
                  <a:glow rad="139700">
                    <a:schemeClr val="accent1">
                      <a:satMod val="175000"/>
                      <a:alpha val="40000"/>
                    </a:schemeClr>
                  </a:glow>
                </a:effectLst>
              </a:rPr>
              <a:t>حَلَزون</a:t>
            </a:r>
            <a:r>
              <a:rPr lang="fa-IR" sz="2000" dirty="0">
                <a:effectLst>
                  <a:glow rad="139700">
                    <a:schemeClr val="accent1">
                      <a:satMod val="175000"/>
                      <a:alpha val="40000"/>
                    </a:schemeClr>
                  </a:glow>
                </a:effectLst>
              </a:rPr>
              <a:t> یا </a:t>
            </a:r>
            <a:r>
              <a:rPr lang="fa-IR" b="1" dirty="0">
                <a:effectLst>
                  <a:glow rad="139700">
                    <a:schemeClr val="accent1">
                      <a:satMod val="175000"/>
                      <a:alpha val="40000"/>
                    </a:schemeClr>
                  </a:glow>
                </a:effectLst>
              </a:rPr>
              <a:t>لیسَک</a:t>
            </a:r>
            <a:r>
              <a:rPr lang="fa-IR" sz="2000" dirty="0">
                <a:effectLst>
                  <a:glow rad="139700">
                    <a:schemeClr val="accent1">
                      <a:satMod val="175000"/>
                      <a:alpha val="40000"/>
                    </a:schemeClr>
                  </a:glow>
                </a:effectLst>
              </a:rPr>
              <a:t> نوعی </a:t>
            </a:r>
            <a:r>
              <a:rPr lang="fa-IR" sz="2000" dirty="0">
                <a:effectLst>
                  <a:glow rad="139700">
                    <a:schemeClr val="accent1">
                      <a:satMod val="175000"/>
                      <a:alpha val="40000"/>
                    </a:schemeClr>
                  </a:glow>
                </a:effectLst>
                <a:hlinkClick r:id="rId4" tooltip="نرم‌تن"/>
              </a:rPr>
              <a:t>نرم‌تن</a:t>
            </a:r>
            <a:r>
              <a:rPr lang="fa-IR" sz="2000" dirty="0">
                <a:effectLst>
                  <a:glow rad="139700">
                    <a:schemeClr val="accent1">
                      <a:satMod val="175000"/>
                      <a:alpha val="40000"/>
                    </a:schemeClr>
                  </a:glow>
                </a:effectLst>
              </a:rPr>
              <a:t> در ردهٔ </a:t>
            </a:r>
            <a:r>
              <a:rPr lang="fa-IR" sz="2000" dirty="0">
                <a:effectLst>
                  <a:glow rad="139700">
                    <a:schemeClr val="accent1">
                      <a:satMod val="175000"/>
                      <a:alpha val="40000"/>
                    </a:schemeClr>
                  </a:glow>
                </a:effectLst>
                <a:hlinkClick r:id="rId5" tooltip="شکم‌پایان"/>
              </a:rPr>
              <a:t>شکم‌پایان</a:t>
            </a:r>
            <a:r>
              <a:rPr lang="fa-IR" sz="2000" dirty="0">
                <a:effectLst>
                  <a:glow rad="139700">
                    <a:schemeClr val="accent1">
                      <a:satMod val="175000"/>
                      <a:alpha val="40000"/>
                    </a:schemeClr>
                  </a:glow>
                </a:effectLst>
              </a:rPr>
              <a:t> است. علت اینکه حلزون را در رده شکم‌پایان قرار داده‌اند این است که در حقیقت تمام قسمت زیرین بدنش، پای آن به شمار می‌رود.</a:t>
            </a:r>
          </a:p>
          <a:p>
            <a:r>
              <a:rPr lang="fa-IR" sz="2000" dirty="0">
                <a:effectLst>
                  <a:glow rad="139700">
                    <a:schemeClr val="accent1">
                      <a:satMod val="175000"/>
                      <a:alpha val="40000"/>
                    </a:schemeClr>
                  </a:glow>
                </a:effectLst>
                <a:hlinkClick r:id="rId6" tooltip="زیست‌شناس"/>
              </a:rPr>
              <a:t>زیست‌شناسان</a:t>
            </a:r>
            <a:r>
              <a:rPr lang="fa-IR" sz="2000" dirty="0">
                <a:effectLst>
                  <a:glow rad="139700">
                    <a:schemeClr val="accent1">
                      <a:satMod val="175000"/>
                      <a:alpha val="40000"/>
                    </a:schemeClr>
                  </a:glow>
                </a:effectLst>
              </a:rPr>
              <a:t> تا به امروز بیش از ۳۰ هزار گونه حلزون را شناسایی کرده‌اند. حلزون از </a:t>
            </a:r>
            <a:r>
              <a:rPr lang="fa-IR" sz="2000" dirty="0">
                <a:effectLst>
                  <a:glow rad="139700">
                    <a:schemeClr val="accent1">
                      <a:satMod val="175000"/>
                      <a:alpha val="40000"/>
                    </a:schemeClr>
                  </a:glow>
                </a:effectLst>
                <a:hlinkClick r:id="rId7" tooltip="محیط زیست"/>
              </a:rPr>
              <a:t>محیط زیست</a:t>
            </a:r>
            <a:r>
              <a:rPr lang="fa-IR" sz="2000" dirty="0">
                <a:effectLst>
                  <a:glow rad="139700">
                    <a:schemeClr val="accent1">
                      <a:satMod val="175000"/>
                      <a:alpha val="40000"/>
                    </a:schemeClr>
                  </a:glow>
                </a:effectLst>
              </a:rPr>
              <a:t> بسیار متنوعی برخوردار می‌باشد. محل زندگی بعضی از گونه حلزونها در </a:t>
            </a:r>
            <a:r>
              <a:rPr lang="fa-IR" sz="2000" dirty="0">
                <a:effectLst>
                  <a:glow rad="139700">
                    <a:schemeClr val="accent1">
                      <a:satMod val="175000"/>
                      <a:alpha val="40000"/>
                    </a:schemeClr>
                  </a:glow>
                </a:effectLst>
                <a:hlinkClick r:id="rId8" tooltip="دریا"/>
              </a:rPr>
              <a:t>دریا</a:t>
            </a:r>
            <a:r>
              <a:rPr lang="fa-IR" sz="2000" dirty="0">
                <a:effectLst>
                  <a:glow rad="139700">
                    <a:schemeClr val="accent1">
                      <a:satMod val="175000"/>
                      <a:alpha val="40000"/>
                    </a:schemeClr>
                  </a:glow>
                </a:effectLst>
              </a:rPr>
              <a:t> بوده و بعضی از گونه‌های آن در </a:t>
            </a:r>
            <a:r>
              <a:rPr lang="fa-IR" sz="2000" dirty="0">
                <a:effectLst>
                  <a:glow rad="139700">
                    <a:schemeClr val="accent1">
                      <a:satMod val="175000"/>
                      <a:alpha val="40000"/>
                    </a:schemeClr>
                  </a:glow>
                </a:effectLst>
                <a:hlinkClick r:id="rId9" tooltip="آبهای شیرین (صفحه وجود ندارد)"/>
              </a:rPr>
              <a:t>آبهای شیرین</a:t>
            </a:r>
            <a:r>
              <a:rPr lang="fa-IR" sz="2000" dirty="0">
                <a:effectLst>
                  <a:glow rad="139700">
                    <a:schemeClr val="accent1">
                      <a:satMod val="175000"/>
                      <a:alpha val="40000"/>
                    </a:schemeClr>
                  </a:glow>
                </a:effectLst>
              </a:rPr>
              <a:t> و یا در </a:t>
            </a:r>
            <a:r>
              <a:rPr lang="fa-IR" sz="2000" dirty="0">
                <a:effectLst>
                  <a:glow rad="139700">
                    <a:schemeClr val="accent1">
                      <a:satMod val="175000"/>
                      <a:alpha val="40000"/>
                    </a:schemeClr>
                  </a:glow>
                </a:effectLst>
                <a:hlinkClick r:id="rId10" tooltip="باغ"/>
              </a:rPr>
              <a:t>باغ‌ها</a:t>
            </a:r>
            <a:r>
              <a:rPr lang="fa-IR" sz="2000" dirty="0">
                <a:effectLst>
                  <a:glow rad="139700">
                    <a:schemeClr val="accent1">
                      <a:satMod val="175000"/>
                      <a:alpha val="40000"/>
                    </a:schemeClr>
                  </a:glow>
                </a:effectLst>
              </a:rPr>
              <a:t> زندگی می‌کنند. حلزون از انواع </a:t>
            </a:r>
            <a:r>
              <a:rPr lang="fa-IR" sz="2000" dirty="0">
                <a:effectLst>
                  <a:glow rad="139700">
                    <a:schemeClr val="accent1">
                      <a:satMod val="175000"/>
                      <a:alpha val="40000"/>
                    </a:schemeClr>
                  </a:glow>
                </a:effectLst>
                <a:hlinkClick r:id="rId11" tooltip="گیاه"/>
              </a:rPr>
              <a:t>گیاهان</a:t>
            </a:r>
            <a:r>
              <a:rPr lang="fa-IR" sz="2000" dirty="0">
                <a:effectLst>
                  <a:glow rad="139700">
                    <a:schemeClr val="accent1">
                      <a:satMod val="175000"/>
                      <a:alpha val="40000"/>
                    </a:schemeClr>
                  </a:glow>
                </a:effectLst>
              </a:rPr>
              <a:t> تغذیه می‌کند.</a:t>
            </a:r>
          </a:p>
        </p:txBody>
      </p:sp>
    </p:spTree>
    <p:extLst>
      <p:ext uri="{BB962C8B-B14F-4D97-AF65-F5344CB8AC3E}">
        <p14:creationId xmlns:p14="http://schemas.microsoft.com/office/powerpoint/2010/main" val="356563283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4889"/>
            <a:ext cx="8617407" cy="923330"/>
          </a:xfrm>
          <a:prstGeom prst="rect">
            <a:avLst/>
          </a:prstGeom>
        </p:spPr>
        <p:txBody>
          <a:bodyPr wrap="square">
            <a:spAutoFit/>
          </a:bodyPr>
          <a:lstStyle/>
          <a:p>
            <a:pPr marL="342900" indent="-342900">
              <a:buFont typeface="Wingdings" pitchFamily="2" charset="2"/>
              <a:buChar char="Ø"/>
            </a:pPr>
            <a:r>
              <a:rPr lang="fa-IR" b="1" dirty="0">
                <a:effectLst>
                  <a:glow rad="139700">
                    <a:schemeClr val="accent1">
                      <a:satMod val="175000"/>
                      <a:alpha val="40000"/>
                    </a:schemeClr>
                  </a:glow>
                </a:effectLst>
              </a:rPr>
              <a:t>اسب آبی</a:t>
            </a:r>
            <a:r>
              <a:rPr lang="fa-IR" dirty="0">
                <a:effectLst>
                  <a:glow rad="139700">
                    <a:schemeClr val="accent1">
                      <a:satMod val="175000"/>
                      <a:alpha val="40000"/>
                    </a:schemeClr>
                  </a:glow>
                </a:effectLst>
              </a:rPr>
              <a:t> یک جانور </a:t>
            </a:r>
            <a:r>
              <a:rPr lang="fa-IR" dirty="0">
                <a:effectLst>
                  <a:glow rad="139700">
                    <a:schemeClr val="accent1">
                      <a:satMod val="175000"/>
                      <a:alpha val="40000"/>
                    </a:schemeClr>
                  </a:glow>
                </a:effectLst>
                <a:hlinkClick r:id="rId2" tooltip="پستاندار"/>
              </a:rPr>
              <a:t>پستاندار</a:t>
            </a:r>
            <a:r>
              <a:rPr lang="fa-IR" dirty="0">
                <a:effectLst>
                  <a:glow rad="139700">
                    <a:schemeClr val="accent1">
                      <a:satMod val="175000"/>
                      <a:alpha val="40000"/>
                    </a:schemeClr>
                  </a:glow>
                </a:effectLst>
              </a:rPr>
              <a:t> </a:t>
            </a:r>
            <a:r>
              <a:rPr lang="fa-IR" dirty="0">
                <a:effectLst>
                  <a:glow rad="139700">
                    <a:schemeClr val="accent1">
                      <a:satMod val="175000"/>
                      <a:alpha val="40000"/>
                    </a:schemeClr>
                  </a:glow>
                </a:effectLst>
                <a:hlinkClick r:id="rId3" tooltip="گیاه خوار"/>
              </a:rPr>
              <a:t>گیاه خوار</a:t>
            </a:r>
            <a:r>
              <a:rPr lang="fa-IR" dirty="0">
                <a:effectLst>
                  <a:glow rad="139700">
                    <a:schemeClr val="accent1">
                      <a:satMod val="175000"/>
                      <a:alpha val="40000"/>
                    </a:schemeClr>
                  </a:glow>
                </a:effectLst>
              </a:rPr>
              <a:t> ساکن </a:t>
            </a:r>
            <a:r>
              <a:rPr lang="fa-IR" dirty="0">
                <a:effectLst>
                  <a:glow rad="139700">
                    <a:schemeClr val="accent1">
                      <a:satMod val="175000"/>
                      <a:alpha val="40000"/>
                    </a:schemeClr>
                  </a:glow>
                </a:effectLst>
                <a:hlinkClick r:id="rId4" tooltip="آفریقا"/>
              </a:rPr>
              <a:t>آفریقا</a:t>
            </a:r>
            <a:r>
              <a:rPr lang="fa-IR" dirty="0">
                <a:effectLst>
                  <a:glow rad="139700">
                    <a:schemeClr val="accent1">
                      <a:satMod val="175000"/>
                      <a:alpha val="40000"/>
                    </a:schemeClr>
                  </a:glow>
                </a:effectLst>
              </a:rPr>
              <a:t> می‌باشد.و یک یا فقط دو هم خانواده دارد.این موجودات حیواناتی نیمه آبزی هستند که در زیر صحرای بزرگ آفریقا در رودخانه‌ها و برکه‌ها زندگی می‌کنند.این حیوانات در طول روز با ماندن در آب رودخانه یا در گل و لای خود را خنک می‌کنند.</a:t>
            </a:r>
          </a:p>
        </p:txBody>
      </p:sp>
      <p:sp>
        <p:nvSpPr>
          <p:cNvPr id="3" name="Rectangle 2"/>
          <p:cNvSpPr/>
          <p:nvPr/>
        </p:nvSpPr>
        <p:spPr>
          <a:xfrm>
            <a:off x="126571" y="1443191"/>
            <a:ext cx="8617002" cy="923330"/>
          </a:xfrm>
          <a:prstGeom prst="rect">
            <a:avLst/>
          </a:prstGeom>
        </p:spPr>
        <p:txBody>
          <a:bodyPr wrap="square">
            <a:spAutoFit/>
          </a:bodyPr>
          <a:lstStyle/>
          <a:p>
            <a:pPr marL="342900" indent="-342900">
              <a:buFont typeface="Wingdings" pitchFamily="2" charset="2"/>
              <a:buChar char="Ø"/>
            </a:pPr>
            <a:r>
              <a:rPr lang="fa-IR" b="1" dirty="0">
                <a:effectLst>
                  <a:glow rad="139700">
                    <a:schemeClr val="accent1">
                      <a:satMod val="175000"/>
                      <a:alpha val="40000"/>
                    </a:schemeClr>
                  </a:glow>
                </a:effectLst>
              </a:rPr>
              <a:t>زنبور عسل</a:t>
            </a:r>
            <a:r>
              <a:rPr lang="fa-IR" dirty="0">
                <a:effectLst>
                  <a:glow rad="139700">
                    <a:schemeClr val="accent1">
                      <a:satMod val="175000"/>
                      <a:alpha val="40000"/>
                    </a:schemeClr>
                  </a:glow>
                </a:effectLst>
              </a:rPr>
              <a:t> گونه‌ای </a:t>
            </a:r>
            <a:r>
              <a:rPr lang="fa-IR" dirty="0">
                <a:effectLst>
                  <a:glow rad="139700">
                    <a:schemeClr val="accent1">
                      <a:satMod val="175000"/>
                      <a:alpha val="40000"/>
                    </a:schemeClr>
                  </a:glow>
                </a:effectLst>
                <a:hlinkClick r:id="rId5" tooltip="زنبور"/>
              </a:rPr>
              <a:t>زنبور</a:t>
            </a:r>
            <a:r>
              <a:rPr lang="fa-IR" dirty="0">
                <a:effectLst>
                  <a:glow rad="139700">
                    <a:schemeClr val="accent1">
                      <a:satMod val="175000"/>
                      <a:alpha val="40000"/>
                    </a:schemeClr>
                  </a:glow>
                </a:effectLst>
              </a:rPr>
              <a:t> است که </a:t>
            </a:r>
            <a:r>
              <a:rPr lang="fa-IR" dirty="0">
                <a:effectLst>
                  <a:glow rad="139700">
                    <a:schemeClr val="accent1">
                      <a:satMod val="175000"/>
                      <a:alpha val="40000"/>
                    </a:schemeClr>
                  </a:glow>
                </a:effectLst>
                <a:hlinkClick r:id="rId6" tooltip="عسل"/>
              </a:rPr>
              <a:t>عسل</a:t>
            </a:r>
            <a:r>
              <a:rPr lang="fa-IR" dirty="0">
                <a:effectLst>
                  <a:glow rad="139700">
                    <a:schemeClr val="accent1">
                      <a:satMod val="175000"/>
                      <a:alpha val="40000"/>
                    </a:schemeClr>
                  </a:glow>
                </a:effectLst>
              </a:rPr>
              <a:t> می‌سازد. زنبور عسل این کار را با گردآوری </a:t>
            </a:r>
            <a:r>
              <a:rPr lang="fa-IR" dirty="0">
                <a:effectLst>
                  <a:glow rad="139700">
                    <a:schemeClr val="accent1">
                      <a:satMod val="175000"/>
                      <a:alpha val="40000"/>
                    </a:schemeClr>
                  </a:glow>
                </a:effectLst>
                <a:hlinkClick r:id="rId7" tooltip="شهد"/>
              </a:rPr>
              <a:t>شهد</a:t>
            </a:r>
            <a:r>
              <a:rPr lang="fa-IR" dirty="0">
                <a:effectLst>
                  <a:glow rad="139700">
                    <a:schemeClr val="accent1">
                      <a:satMod val="175000"/>
                      <a:alpha val="40000"/>
                    </a:schemeClr>
                  </a:glow>
                </a:effectLst>
              </a:rPr>
              <a:t> گل‌ها در </a:t>
            </a:r>
            <a:r>
              <a:rPr lang="fa-IR" dirty="0">
                <a:effectLst>
                  <a:glow rad="139700">
                    <a:schemeClr val="accent1">
                      <a:satMod val="175000"/>
                      <a:alpha val="40000"/>
                    </a:schemeClr>
                  </a:glow>
                </a:effectLst>
                <a:hlinkClick r:id="rId8" tooltip="کندو (عسل)"/>
              </a:rPr>
              <a:t>کندو</a:t>
            </a:r>
            <a:r>
              <a:rPr lang="fa-IR" dirty="0">
                <a:effectLst>
                  <a:glow rad="139700">
                    <a:schemeClr val="accent1">
                      <a:satMod val="175000"/>
                      <a:alpha val="40000"/>
                    </a:schemeClr>
                  </a:glow>
                </a:effectLst>
              </a:rPr>
              <a:t> انجام می‌دهد</a:t>
            </a:r>
            <a:r>
              <a:rPr lang="fa-IR" dirty="0" smtClean="0">
                <a:effectLst>
                  <a:glow rad="139700">
                    <a:schemeClr val="accent1">
                      <a:satMod val="175000"/>
                      <a:alpha val="40000"/>
                    </a:schemeClr>
                  </a:glow>
                </a:effectLst>
              </a:rPr>
              <a:t>.</a:t>
            </a:r>
            <a:r>
              <a:rPr lang="fa-IR" baseline="30000" dirty="0" smtClean="0">
                <a:effectLst>
                  <a:glow rad="139700">
                    <a:schemeClr val="accent1">
                      <a:satMod val="175000"/>
                      <a:alpha val="40000"/>
                    </a:schemeClr>
                  </a:glow>
                </a:effectLst>
              </a:rPr>
              <a:t> </a:t>
            </a:r>
            <a:r>
              <a:rPr lang="fa-IR" dirty="0" smtClean="0">
                <a:effectLst>
                  <a:glow rad="139700">
                    <a:schemeClr val="accent1">
                      <a:satMod val="175000"/>
                      <a:alpha val="40000"/>
                    </a:schemeClr>
                  </a:glow>
                </a:effectLst>
              </a:rPr>
              <a:t>در </a:t>
            </a:r>
            <a:r>
              <a:rPr lang="fa-IR" dirty="0">
                <a:effectLst>
                  <a:glow rad="139700">
                    <a:schemeClr val="accent1">
                      <a:satMod val="175000"/>
                      <a:alpha val="40000"/>
                    </a:schemeClr>
                  </a:glow>
                </a:effectLst>
              </a:rPr>
              <a:t>فارسی به زنبور عسل منگ، منج و مگس انگبین هم گفته می‌شود</a:t>
            </a:r>
            <a:r>
              <a:rPr lang="fa-IR" dirty="0" smtClean="0">
                <a:effectLst>
                  <a:glow rad="139700">
                    <a:schemeClr val="accent1">
                      <a:satMod val="175000"/>
                      <a:alpha val="40000"/>
                    </a:schemeClr>
                  </a:glow>
                </a:effectLst>
              </a:rPr>
              <a:t>.</a:t>
            </a:r>
            <a:r>
              <a:rPr lang="fa-IR" baseline="30000" dirty="0" smtClean="0">
                <a:effectLst>
                  <a:glow rad="139700">
                    <a:schemeClr val="accent1">
                      <a:satMod val="175000"/>
                      <a:alpha val="40000"/>
                    </a:schemeClr>
                  </a:glow>
                </a:effectLst>
              </a:rPr>
              <a:t>[</a:t>
            </a:r>
            <a:r>
              <a:rPr lang="fa-IR" dirty="0" smtClean="0">
                <a:effectLst>
                  <a:glow rad="139700">
                    <a:schemeClr val="accent1">
                      <a:satMod val="175000"/>
                      <a:alpha val="40000"/>
                    </a:schemeClr>
                  </a:glow>
                </a:effectLst>
              </a:rPr>
              <a:t> </a:t>
            </a:r>
            <a:r>
              <a:rPr lang="fa-IR" dirty="0">
                <a:effectLst>
                  <a:glow rad="139700">
                    <a:schemeClr val="accent1">
                      <a:satMod val="175000"/>
                      <a:alpha val="40000"/>
                    </a:schemeClr>
                  </a:glow>
                </a:effectLst>
              </a:rPr>
              <a:t>زنبورهای هر کندو یکی از سه نوع زنبور ملکه، زنبور نر و زنبور کارگر هستند.</a:t>
            </a:r>
          </a:p>
        </p:txBody>
      </p:sp>
      <p:sp>
        <p:nvSpPr>
          <p:cNvPr id="4" name="Rectangle 3"/>
          <p:cNvSpPr/>
          <p:nvPr/>
        </p:nvSpPr>
        <p:spPr>
          <a:xfrm>
            <a:off x="107504" y="2549773"/>
            <a:ext cx="8617407" cy="1477328"/>
          </a:xfrm>
          <a:prstGeom prst="rect">
            <a:avLst/>
          </a:prstGeom>
        </p:spPr>
        <p:txBody>
          <a:bodyPr wrap="square">
            <a:spAutoFit/>
          </a:bodyPr>
          <a:lstStyle/>
          <a:p>
            <a:pPr marL="342900" indent="-342900">
              <a:buFont typeface="Wingdings" pitchFamily="2" charset="2"/>
              <a:buChar char="Ø"/>
            </a:pPr>
            <a:r>
              <a:rPr lang="fa-IR" b="1" dirty="0">
                <a:effectLst>
                  <a:glow rad="139700">
                    <a:schemeClr val="accent1">
                      <a:satMod val="175000"/>
                      <a:alpha val="40000"/>
                    </a:schemeClr>
                  </a:glow>
                </a:effectLst>
              </a:rPr>
              <a:t>عنکبوت‌</a:t>
            </a:r>
            <a:r>
              <a:rPr lang="fa-IR" dirty="0">
                <a:effectLst>
                  <a:glow rad="139700">
                    <a:schemeClr val="accent1">
                      <a:satMod val="175000"/>
                      <a:alpha val="40000"/>
                    </a:schemeClr>
                  </a:glow>
                </a:effectLst>
              </a:rPr>
              <a:t> </a:t>
            </a:r>
            <a:r>
              <a:rPr lang="fa-IR" dirty="0" smtClean="0">
                <a:effectLst>
                  <a:glow rad="139700">
                    <a:schemeClr val="accent1">
                      <a:satMod val="175000"/>
                      <a:alpha val="40000"/>
                    </a:schemeClr>
                  </a:glow>
                </a:effectLst>
              </a:rPr>
              <a:t>،</a:t>
            </a:r>
            <a:r>
              <a:rPr lang="fa-IR" b="1" dirty="0" smtClean="0">
                <a:effectLst>
                  <a:glow rad="139700">
                    <a:schemeClr val="accent1">
                      <a:satMod val="175000"/>
                      <a:alpha val="40000"/>
                    </a:schemeClr>
                  </a:glow>
                </a:effectLst>
              </a:rPr>
              <a:t>تارتنک</a:t>
            </a:r>
            <a:r>
              <a:rPr lang="fa-IR" dirty="0" smtClean="0">
                <a:effectLst>
                  <a:glow rad="139700">
                    <a:schemeClr val="accent1">
                      <a:satMod val="175000"/>
                      <a:alpha val="40000"/>
                    </a:schemeClr>
                  </a:glow>
                </a:effectLst>
              </a:rPr>
              <a:t> </a:t>
            </a:r>
            <a:r>
              <a:rPr lang="fa-IR" dirty="0">
                <a:effectLst>
                  <a:glow rad="139700">
                    <a:schemeClr val="accent1">
                      <a:satMod val="175000"/>
                      <a:alpha val="40000"/>
                    </a:schemeClr>
                  </a:glow>
                </a:effectLst>
              </a:rPr>
              <a:t>یا </a:t>
            </a:r>
            <a:r>
              <a:rPr lang="fa-IR" b="1" dirty="0" smtClean="0">
                <a:effectLst>
                  <a:glow rad="139700">
                    <a:schemeClr val="accent1">
                      <a:satMod val="175000"/>
                      <a:alpha val="40000"/>
                    </a:schemeClr>
                  </a:glow>
                </a:effectLst>
              </a:rPr>
              <a:t>کارتنک</a:t>
            </a:r>
            <a:r>
              <a:rPr lang="fa-IR" dirty="0">
                <a:effectLst>
                  <a:glow rad="139700">
                    <a:schemeClr val="accent1">
                      <a:satMod val="175000"/>
                      <a:alpha val="40000"/>
                    </a:schemeClr>
                  </a:glow>
                </a:effectLst>
              </a:rPr>
              <a:t>،</a:t>
            </a:r>
            <a:r>
              <a:rPr lang="fa-IR" dirty="0" smtClean="0">
                <a:effectLst>
                  <a:glow rad="139700">
                    <a:schemeClr val="accent1">
                      <a:satMod val="175000"/>
                      <a:alpha val="40000"/>
                    </a:schemeClr>
                  </a:glow>
                </a:effectLst>
              </a:rPr>
              <a:t>جانور </a:t>
            </a:r>
            <a:r>
              <a:rPr lang="fa-IR" dirty="0">
                <a:effectLst>
                  <a:glow rad="139700">
                    <a:schemeClr val="accent1">
                      <a:satMod val="175000"/>
                      <a:alpha val="40000"/>
                    </a:schemeClr>
                  </a:glow>
                </a:effectLst>
                <a:hlinkClick r:id="rId9" tooltip="بی‌مهرگان"/>
              </a:rPr>
              <a:t>بی مهرهٔ</a:t>
            </a:r>
            <a:r>
              <a:rPr lang="fa-IR" dirty="0">
                <a:effectLst>
                  <a:glow rad="139700">
                    <a:schemeClr val="accent1">
                      <a:satMod val="175000"/>
                      <a:alpha val="40000"/>
                    </a:schemeClr>
                  </a:glow>
                </a:effectLst>
              </a:rPr>
              <a:t> شکارگری است که دارای بدنی دوبخشی و هشت پا است. عنکبوت‌ها فاقد بخش‌های جوندهٔ دهان و بال‌اند. آنها در راستهٔ عنکبوت‌ها طبقه‌بندی می‌شوند که خود یکی از چند راستهٔ ردهٔ بزرگتر </a:t>
            </a:r>
            <a:r>
              <a:rPr lang="fa-IR" dirty="0">
                <a:effectLst>
                  <a:glow rad="139700">
                    <a:schemeClr val="accent1">
                      <a:satMod val="175000"/>
                      <a:alpha val="40000"/>
                    </a:schemeClr>
                  </a:glow>
                </a:effectLst>
                <a:hlinkClick r:id="rId10" tooltip="عنکبوتیان"/>
              </a:rPr>
              <a:t>عنکبوتیان</a:t>
            </a:r>
            <a:r>
              <a:rPr lang="fa-IR" dirty="0">
                <a:effectLst>
                  <a:glow rad="139700">
                    <a:schemeClr val="accent1">
                      <a:satMod val="175000"/>
                      <a:alpha val="40000"/>
                    </a:schemeClr>
                  </a:glow>
                </a:effectLst>
              </a:rPr>
              <a:t> (تاربافان) است. ردهٔ تاربافان دربردارندهٔ گونه‌هایی چون </a:t>
            </a:r>
            <a:r>
              <a:rPr lang="fa-IR" dirty="0">
                <a:effectLst>
                  <a:glow rad="139700">
                    <a:schemeClr val="accent1">
                      <a:satMod val="175000"/>
                      <a:alpha val="40000"/>
                    </a:schemeClr>
                  </a:glow>
                </a:effectLst>
                <a:hlinkClick r:id="rId11" tooltip="گزدم (صفحه وجود ندارد)"/>
              </a:rPr>
              <a:t>گزدم</a:t>
            </a:r>
            <a:r>
              <a:rPr lang="fa-IR" dirty="0">
                <a:effectLst>
                  <a:glow rad="139700">
                    <a:schemeClr val="accent1">
                      <a:satMod val="175000"/>
                      <a:alpha val="40000"/>
                    </a:schemeClr>
                  </a:glow>
                </a:effectLst>
              </a:rPr>
              <a:t> و </a:t>
            </a:r>
            <a:r>
              <a:rPr lang="fa-IR" dirty="0">
                <a:effectLst>
                  <a:glow rad="139700">
                    <a:schemeClr val="accent1">
                      <a:satMod val="175000"/>
                      <a:alpha val="40000"/>
                    </a:schemeClr>
                  </a:glow>
                </a:effectLst>
                <a:hlinkClick r:id="rId12" tooltip="کنه"/>
              </a:rPr>
              <a:t>کنه</a:t>
            </a:r>
            <a:r>
              <a:rPr lang="fa-IR" dirty="0">
                <a:effectLst>
                  <a:glow rad="139700">
                    <a:schemeClr val="accent1">
                      <a:satMod val="175000"/>
                      <a:alpha val="40000"/>
                    </a:schemeClr>
                  </a:glow>
                </a:effectLst>
              </a:rPr>
              <a:t> است.اکثر عنکبوتان تار می‌تنند که معمولاً به صورت رشته‌ای پروتئینی از غده‌های تارتنِ انتهای شکم ایشان ترشح می‌شود.</a:t>
            </a:r>
          </a:p>
        </p:txBody>
      </p:sp>
      <p:pic>
        <p:nvPicPr>
          <p:cNvPr id="1028" name="Picture 4" descr="C:\Users\Internet\Desktop\3.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0556" y="4288986"/>
            <a:ext cx="3600556" cy="2588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C:\Users\Internet\Desktop\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01112" y="4331478"/>
            <a:ext cx="1955058" cy="2566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Users\Internet\Desktop\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288986"/>
            <a:ext cx="3611253" cy="25626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 name="Oval 17"/>
          <p:cNvSpPr/>
          <p:nvPr/>
        </p:nvSpPr>
        <p:spPr>
          <a:xfrm rot="5400000">
            <a:off x="11336" y="6153969"/>
            <a:ext cx="732902" cy="755576"/>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23" name="Oval 22"/>
          <p:cNvSpPr/>
          <p:nvPr/>
        </p:nvSpPr>
        <p:spPr>
          <a:xfrm rot="5400000">
            <a:off x="723852" y="6133057"/>
            <a:ext cx="732902" cy="755576"/>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27" name="Oval 26"/>
          <p:cNvSpPr/>
          <p:nvPr/>
        </p:nvSpPr>
        <p:spPr>
          <a:xfrm rot="10800000">
            <a:off x="329583" y="669359"/>
            <a:ext cx="732902" cy="755576"/>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28" name="Oval 27"/>
          <p:cNvSpPr/>
          <p:nvPr/>
        </p:nvSpPr>
        <p:spPr>
          <a:xfrm rot="10800000">
            <a:off x="-4953" y="240489"/>
            <a:ext cx="732902" cy="755576"/>
          </a:xfrm>
          <a:prstGeom prst="ellipse">
            <a:avLst/>
          </a:prstGeom>
          <a:ln>
            <a:solidFill>
              <a:schemeClr val="bg2">
                <a:lumMod val="75000"/>
              </a:schemeClr>
            </a:solidFill>
          </a:ln>
        </p:spPr>
        <p:style>
          <a:lnRef idx="1">
            <a:schemeClr val="accent1"/>
          </a:lnRef>
          <a:fillRef idx="1002">
            <a:schemeClr val="lt2"/>
          </a:fillRef>
          <a:effectRef idx="1">
            <a:schemeClr val="accent1"/>
          </a:effectRef>
          <a:fontRef idx="minor">
            <a:schemeClr val="dk1"/>
          </a:fontRef>
        </p:style>
        <p:txBody>
          <a:bodyPr rtlCol="1" anchor="ctr"/>
          <a:lstStyle/>
          <a:p>
            <a:pPr algn="ctr"/>
            <a:endParaRPr lang="fa-IR"/>
          </a:p>
        </p:txBody>
      </p:sp>
      <p:sp>
        <p:nvSpPr>
          <p:cNvPr id="13" name="Oval 12">
            <a:hlinkClick r:id="rId16" action="ppaction://hlinksldjump"/>
          </p:cNvPr>
          <p:cNvSpPr/>
          <p:nvPr/>
        </p:nvSpPr>
        <p:spPr>
          <a:xfrm>
            <a:off x="2985462" y="4457834"/>
            <a:ext cx="2415372" cy="2224923"/>
          </a:xfrm>
          <a:prstGeom prst="ellipse">
            <a:avLst/>
          </a:prstGeom>
          <a:solidFill>
            <a:schemeClr val="accent1">
              <a:lumMod val="60000"/>
              <a:lumOff val="40000"/>
            </a:schemeClr>
          </a:solidFill>
          <a:ln>
            <a:solidFill>
              <a:schemeClr val="accent1"/>
            </a:solidFill>
          </a:ln>
          <a:scene3d>
            <a:camera prst="isometricRightUp">
              <a:rot lat="1800000" lon="19799999" rev="9600000"/>
            </a:camera>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14" name="Picture 2" descr="C:\Users\Internet\Desktop\Capture.PNG">
            <a:hlinkClick r:id="rId16" action="ppaction://hlinksldjump"/>
          </p:cNvPr>
          <p:cNvPicPr>
            <a:picLocks noChangeAspect="1" noChangeArrowheads="1"/>
          </p:cNvPicPr>
          <p:nvPr/>
        </p:nvPicPr>
        <p:blipFill>
          <a:blip r:embed="rId17">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203848" y="4675835"/>
            <a:ext cx="1723467" cy="181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9954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2300"/>
                                        <p:tgtEl>
                                          <p:spTgt spid="1030"/>
                                        </p:tgtEl>
                                      </p:cBhvr>
                                    </p:animEffect>
                                  </p:childTnLst>
                                </p:cTn>
                              </p:par>
                              <p:par>
                                <p:cTn id="8" presetID="10" presetClass="entr" presetSubtype="0" fill="hold" nodeType="withEffect">
                                  <p:stCondLst>
                                    <p:cond delay="150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300"/>
                                        <p:tgtEl>
                                          <p:spTgt spid="1028"/>
                                        </p:tgtEl>
                                      </p:cBhvr>
                                    </p:animEffect>
                                  </p:childTnLst>
                                </p:cTn>
                              </p:par>
                              <p:par>
                                <p:cTn id="11" presetID="10" presetClass="entr" presetSubtype="0" fill="hold" nodeType="withEffect">
                                  <p:stCondLst>
                                    <p:cond delay="250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800"/>
                                        <p:tgtEl>
                                          <p:spTgt spid="10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030"/>
                                        </p:tgtEl>
                                      </p:cBhvr>
                                    </p:animEffect>
                                    <p:set>
                                      <p:cBhvr>
                                        <p:cTn id="18" dur="1" fill="hold">
                                          <p:stCondLst>
                                            <p:cond delay="499"/>
                                          </p:stCondLst>
                                        </p:cTn>
                                        <p:tgtEl>
                                          <p:spTgt spid="103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28"/>
                                        </p:tgtEl>
                                      </p:cBhvr>
                                    </p:animEffect>
                                    <p:set>
                                      <p:cBhvr>
                                        <p:cTn id="21" dur="1" fill="hold">
                                          <p:stCondLst>
                                            <p:cond delay="499"/>
                                          </p:stCondLst>
                                        </p:cTn>
                                        <p:tgtEl>
                                          <p:spTgt spid="102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29"/>
                                        </p:tgtEl>
                                      </p:cBhvr>
                                    </p:animEffect>
                                    <p:set>
                                      <p:cBhvr>
                                        <p:cTn id="24" dur="1" fill="hold">
                                          <p:stCondLst>
                                            <p:cond delay="499"/>
                                          </p:stCondLst>
                                        </p:cTn>
                                        <p:tgtEl>
                                          <p:spTgt spid="102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1" name="Picture 3" descr="C:\Users\Internet\Desktop\27773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0528" y="2928317"/>
            <a:ext cx="3960440" cy="39604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nternet\Desktop\1.PNG"/>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280026" y="-243408"/>
            <a:ext cx="6373813"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02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Oval 12"/>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Oval 13"/>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8" name="Oval 17"/>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3075"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0640" y="3574504"/>
            <a:ext cx="32099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Internet\Desktop\2.PNG"/>
          <p:cNvPicPr>
            <a:picLocks noChangeAspect="1" noChangeArrowheads="1"/>
          </p:cNvPicPr>
          <p:nvPr/>
        </p:nvPicPr>
        <p:blipFill>
          <a:blip r:embed="rId3">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010120" y="3654990"/>
            <a:ext cx="34099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Internet\Desktop\Capture.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185" y="1772816"/>
            <a:ext cx="9078665" cy="12369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Internet\Desktop\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0120" y="3654990"/>
            <a:ext cx="34099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1680640" y="3574504"/>
            <a:ext cx="32099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C:\Users\Internet\Desktop\Capture.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0055" y="229766"/>
            <a:ext cx="2590800" cy="1543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17807"/>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79"/>
                                        </p:tgtEl>
                                        <p:attrNameLst>
                                          <p:attrName>style.visibility</p:attrName>
                                        </p:attrNameLst>
                                      </p:cBhvr>
                                      <p:to>
                                        <p:strVal val="visible"/>
                                      </p:to>
                                    </p:set>
                                    <p:animEffect transition="in" filter="fade">
                                      <p:cBhvr>
                                        <p:cTn id="7" dur="500"/>
                                        <p:tgtEl>
                                          <p:spTgt spid="3079"/>
                                        </p:tgtEl>
                                      </p:cBhvr>
                                    </p:animEffect>
                                  </p:childTnLst>
                                </p:cTn>
                              </p:par>
                              <p:par>
                                <p:cTn id="8" presetID="10" presetClass="entr" presetSubtype="0" fill="hold" nodeType="withEffect">
                                  <p:stCondLst>
                                    <p:cond delay="50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3077"/>
                                        </p:tgtEl>
                                        <p:attrNameLst>
                                          <p:attrName>style.visibility</p:attrName>
                                        </p:attrNameLst>
                                      </p:cBhvr>
                                      <p:to>
                                        <p:strVal val="visible"/>
                                      </p:to>
                                    </p:set>
                                    <p:animEffect transition="in" filter="fade">
                                      <p:cBhvr>
                                        <p:cTn id="14" dur="500"/>
                                        <p:tgtEl>
                                          <p:spTgt spid="3077"/>
                                        </p:tgtEl>
                                      </p:cBhvr>
                                    </p:animEffect>
                                  </p:childTnLst>
                                </p:cTn>
                              </p:par>
                              <p:par>
                                <p:cTn id="15" presetID="10" presetClass="entr" presetSubtype="0" fill="hold" nodeType="withEffect">
                                  <p:stCondLst>
                                    <p:cond delay="100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par>
                          <p:cTn id="18" fill="hold">
                            <p:stCondLst>
                              <p:cond delay="2500"/>
                            </p:stCondLst>
                            <p:childTnLst>
                              <p:par>
                                <p:cTn id="19" presetID="14" presetClass="entr" presetSubtype="10" fill="hold" nodeType="afterEffect">
                                  <p:stCondLst>
                                    <p:cond delay="150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1500"/>
                                        <p:tgtEl>
                                          <p:spTgt spid="19"/>
                                        </p:tgtEl>
                                      </p:cBhvr>
                                    </p:animEffect>
                                  </p:childTnLst>
                                </p:cTn>
                              </p:par>
                              <p:par>
                                <p:cTn id="22" presetID="14" presetClass="entr" presetSubtype="10" fill="hold" nodeType="withEffect">
                                  <p:stCondLst>
                                    <p:cond delay="150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14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0" name="Oval 19"/>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1026" name="Picture 2" descr="C:\Users\Internet\Desktop\1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50420" y="-387424"/>
            <a:ext cx="311467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Internet\Desktop\3.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5640" y="2060848"/>
            <a:ext cx="6821487"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nternet\Desktop\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5702" y="1594123"/>
            <a:ext cx="3486150" cy="4667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nternet\Desktop\2.PNG"/>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012225" y="3979080"/>
            <a:ext cx="44386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9322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par>
                                <p:cTn id="12" presetID="10" presetClass="entr" presetSubtype="0" fill="hold" nodeType="with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par>
                          <p:cTn id="15" fill="hold">
                            <p:stCondLst>
                              <p:cond delay="2000"/>
                            </p:stCondLst>
                            <p:childTnLst>
                              <p:par>
                                <p:cTn id="16" presetID="10" presetClass="entr" presetSubtype="0" fill="hold" nodeType="afterEffect">
                                  <p:stCondLst>
                                    <p:cond delay="50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0" name="Oval 19"/>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1026" name="Picture 2" descr="C:\Users\Internet\Desktop\New folder\1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1698" y="-78230"/>
            <a:ext cx="3390900" cy="1419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Internet\Desktop\14.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5676" y="1749921"/>
            <a:ext cx="6716713"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Internet\Desktop\1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14033" y="1196752"/>
            <a:ext cx="38100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nternet\Desktop\New folder\4.PNG"/>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843808" y="4053509"/>
            <a:ext cx="5077685" cy="28113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Internet\Desktop\New folder\4.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8000" y="4046675"/>
            <a:ext cx="5077685" cy="281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95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28"/>
                                        </p:tgtEl>
                                        <p:attrNameLst>
                                          <p:attrName>style.visibility</p:attrName>
                                        </p:attrNameLst>
                                      </p:cBhvr>
                                      <p:to>
                                        <p:strVal val="visible"/>
                                      </p:to>
                                    </p:set>
                                    <p:animEffect transition="in" filter="fade">
                                      <p:cBhvr>
                                        <p:cTn id="11" dur="500"/>
                                        <p:tgtEl>
                                          <p:spTgt spid="1028"/>
                                        </p:tgtEl>
                                      </p:cBhvr>
                                    </p:animEffect>
                                  </p:childTnLst>
                                </p:cTn>
                              </p:par>
                              <p:par>
                                <p:cTn id="12" presetID="10" presetClass="entr" presetSubtype="0" fill="hold" nodeType="with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childTnLst>
                          </p:cTn>
                        </p:par>
                        <p:par>
                          <p:cTn id="15" fill="hold">
                            <p:stCondLst>
                              <p:cond delay="2000"/>
                            </p:stCondLst>
                            <p:childTnLst>
                              <p:par>
                                <p:cTn id="16" presetID="14" presetClass="entr" presetSubtype="10" fill="hold" nodeType="afterEffect">
                                  <p:stCondLst>
                                    <p:cond delay="500"/>
                                  </p:stCondLst>
                                  <p:childTnLst>
                                    <p:set>
                                      <p:cBhvr>
                                        <p:cTn id="17" dur="1" fill="hold">
                                          <p:stCondLst>
                                            <p:cond delay="0"/>
                                          </p:stCondLst>
                                        </p:cTn>
                                        <p:tgtEl>
                                          <p:spTgt spid="1029"/>
                                        </p:tgtEl>
                                        <p:attrNameLst>
                                          <p:attrName>style.visibility</p:attrName>
                                        </p:attrNameLst>
                                      </p:cBhvr>
                                      <p:to>
                                        <p:strVal val="visible"/>
                                      </p:to>
                                    </p:set>
                                    <p:animEffect transition="in" filter="randombar(horizontal)">
                                      <p:cBhvr>
                                        <p:cTn id="18" dur="1800"/>
                                        <p:tgtEl>
                                          <p:spTgt spid="1029"/>
                                        </p:tgtEl>
                                      </p:cBhvr>
                                    </p:animEffect>
                                  </p:childTnLst>
                                </p:cTn>
                              </p:par>
                            </p:childTnLst>
                          </p:cTn>
                        </p:par>
                        <p:par>
                          <p:cTn id="19" fill="hold">
                            <p:stCondLst>
                              <p:cond delay="4300"/>
                            </p:stCondLst>
                            <p:childTnLst>
                              <p:par>
                                <p:cTn id="20" presetID="10" presetClass="entr" presetSubtype="0" fill="hold" nodeType="afterEffect">
                                  <p:stCondLst>
                                    <p:cond delay="15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0" name="Oval 19"/>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pic>
        <p:nvPicPr>
          <p:cNvPr id="2050" name="Picture 2" descr="C:\Users\Internet\Desktop\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6715" y="1268760"/>
            <a:ext cx="5773737"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nternet\Desktop\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224" y="1844824"/>
            <a:ext cx="9248776" cy="1257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nternet\Desktop\New folder\6.PNG"/>
          <p:cNvPicPr>
            <a:picLocks noChangeAspect="1" noChangeArrowheads="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203848" y="3311540"/>
            <a:ext cx="3318262" cy="34826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nternet\Desktop\New folder\13.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29727" y="-315416"/>
            <a:ext cx="3552825" cy="1819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4" name="Picture 4" descr="C:\Users\Internet\Desktop\New folder\6.PNG"/>
          <p:cNvPicPr>
            <a:picLocks noChangeAspect="1" noChangeArrowheads="1"/>
          </p:cNvPicPr>
          <p:nvPr/>
        </p:nvPicPr>
        <p:blipFill>
          <a:blip r:embed="rId4">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3203848" y="3319722"/>
            <a:ext cx="3318262" cy="34826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C:\Users\Internet\Desktop\New folder\6.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3319722"/>
            <a:ext cx="3318262" cy="348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443021"/>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53"/>
                                        </p:tgtEl>
                                        <p:attrNameLst>
                                          <p:attrName>style.visibility</p:attrName>
                                        </p:attrNameLst>
                                      </p:cBhvr>
                                      <p:to>
                                        <p:strVal val="visible"/>
                                      </p:to>
                                    </p:set>
                                    <p:animEffect transition="in" filter="fade">
                                      <p:cBhvr>
                                        <p:cTn id="7" dur="500"/>
                                        <p:tgtEl>
                                          <p:spTgt spid="205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par>
                                <p:cTn id="12" presetID="10" presetClass="entr" presetSubtype="0" fill="hold" nodeType="withEffect">
                                  <p:stCondLst>
                                    <p:cond delay="50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500"/>
                                        <p:tgtEl>
                                          <p:spTgt spid="2051"/>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fltVal val="0"/>
                                          </p:val>
                                        </p:tav>
                                        <p:tav tm="100000">
                                          <p:val>
                                            <p:strVal val="#ppt_w"/>
                                          </p:val>
                                        </p:tav>
                                      </p:tavLst>
                                    </p:anim>
                                    <p:anim calcmode="lin" valueType="num">
                                      <p:cBhvr>
                                        <p:cTn id="19" dur="1000" fill="hold"/>
                                        <p:tgtEl>
                                          <p:spTgt spid="2052"/>
                                        </p:tgtEl>
                                        <p:attrNameLst>
                                          <p:attrName>ppt_h</p:attrName>
                                        </p:attrNameLst>
                                      </p:cBhvr>
                                      <p:tavLst>
                                        <p:tav tm="0">
                                          <p:val>
                                            <p:fltVal val="0"/>
                                          </p:val>
                                        </p:tav>
                                        <p:tav tm="100000">
                                          <p:val>
                                            <p:strVal val="#ppt_h"/>
                                          </p:val>
                                        </p:tav>
                                      </p:tavLst>
                                    </p:anim>
                                    <p:anim calcmode="lin" valueType="num">
                                      <p:cBhvr>
                                        <p:cTn id="20" dur="1000" fill="hold"/>
                                        <p:tgtEl>
                                          <p:spTgt spid="2052"/>
                                        </p:tgtEl>
                                        <p:attrNameLst>
                                          <p:attrName>style.rotation</p:attrName>
                                        </p:attrNameLst>
                                      </p:cBhvr>
                                      <p:tavLst>
                                        <p:tav tm="0">
                                          <p:val>
                                            <p:fltVal val="90"/>
                                          </p:val>
                                        </p:tav>
                                        <p:tav tm="100000">
                                          <p:val>
                                            <p:fltVal val="0"/>
                                          </p:val>
                                        </p:tav>
                                      </p:tavLst>
                                    </p:anim>
                                    <p:animEffect transition="in" filter="fade">
                                      <p:cBhvr>
                                        <p:cTn id="21" dur="1000"/>
                                        <p:tgtEl>
                                          <p:spTgt spid="2052"/>
                                        </p:tgtEl>
                                      </p:cBhvr>
                                    </p:animEffect>
                                  </p:childTnLst>
                                </p:cTn>
                              </p:par>
                            </p:childTnLst>
                          </p:cTn>
                        </p:par>
                        <p:par>
                          <p:cTn id="22" fill="hold">
                            <p:stCondLst>
                              <p:cond delay="3000"/>
                            </p:stCondLst>
                            <p:childTnLst>
                              <p:par>
                                <p:cTn id="23" presetID="10" presetClass="entr" presetSubtype="0" fill="hold" nodeType="afterEffect">
                                  <p:stCondLst>
                                    <p:cond delay="5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4000"/>
                            </p:stCondLst>
                            <p:childTnLst>
                              <p:par>
                                <p:cTn id="27" presetID="10" presetClass="entr" presetSubtype="0" fill="hold" nodeType="afterEffect">
                                  <p:stCondLst>
                                    <p:cond delay="150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5" name="Oval 14"/>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6" name="Oval 15"/>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Oval 18"/>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Oval 19"/>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3074" name="Picture 2" descr="C:\Users\Internet\Desktop\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8864" y="1556792"/>
            <a:ext cx="7050087" cy="628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nternet\Desktop\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5438" y="1973002"/>
            <a:ext cx="7783513" cy="1924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Internet\Desktop\New folder\10.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7490" y="-243408"/>
            <a:ext cx="3790950" cy="2181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C:\Users\Internet\Desktop\8.PNG"/>
          <p:cNvPicPr>
            <a:picLocks noChangeAspect="1" noChangeArrowheads="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368150" y="3711872"/>
            <a:ext cx="50292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Internet\Desktop\8.PNG"/>
          <p:cNvPicPr>
            <a:picLocks noChangeAspect="1" noChangeArrowheads="1"/>
          </p:cNvPicPr>
          <p:nvPr/>
        </p:nvPicPr>
        <p:blipFill>
          <a:blip r:embed="rId5">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2368150" y="3711872"/>
            <a:ext cx="50292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C:\Users\Internet\Desktop\8.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8150" y="3711872"/>
            <a:ext cx="502920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393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par>
                                <p:cTn id="12" presetID="10" presetClass="entr" presetSubtype="0" fill="hold" nodeType="withEffect">
                                  <p:stCondLst>
                                    <p:cond delay="50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500"/>
                                        <p:tgtEl>
                                          <p:spTgt spid="3075"/>
                                        </p:tgtEl>
                                      </p:cBhvr>
                                    </p:animEffect>
                                  </p:childTnLst>
                                </p:cTn>
                              </p:par>
                            </p:childTnLst>
                          </p:cTn>
                        </p:par>
                        <p:par>
                          <p:cTn id="15" fill="hold">
                            <p:stCondLst>
                              <p:cond delay="2000"/>
                            </p:stCondLst>
                            <p:childTnLst>
                              <p:par>
                                <p:cTn id="16" presetID="31" presetClass="entr" presetSubtype="0" fill="hold" nodeType="afterEffect">
                                  <p:stCondLst>
                                    <p:cond delay="500"/>
                                  </p:stCondLst>
                                  <p:childTnLst>
                                    <p:set>
                                      <p:cBhvr>
                                        <p:cTn id="17" dur="1" fill="hold">
                                          <p:stCondLst>
                                            <p:cond delay="0"/>
                                          </p:stCondLst>
                                        </p:cTn>
                                        <p:tgtEl>
                                          <p:spTgt spid="3077"/>
                                        </p:tgtEl>
                                        <p:attrNameLst>
                                          <p:attrName>style.visibility</p:attrName>
                                        </p:attrNameLst>
                                      </p:cBhvr>
                                      <p:to>
                                        <p:strVal val="visible"/>
                                      </p:to>
                                    </p:set>
                                    <p:anim calcmode="lin" valueType="num">
                                      <p:cBhvr>
                                        <p:cTn id="18" dur="1000" fill="hold"/>
                                        <p:tgtEl>
                                          <p:spTgt spid="3077"/>
                                        </p:tgtEl>
                                        <p:attrNameLst>
                                          <p:attrName>ppt_w</p:attrName>
                                        </p:attrNameLst>
                                      </p:cBhvr>
                                      <p:tavLst>
                                        <p:tav tm="0">
                                          <p:val>
                                            <p:fltVal val="0"/>
                                          </p:val>
                                        </p:tav>
                                        <p:tav tm="100000">
                                          <p:val>
                                            <p:strVal val="#ppt_w"/>
                                          </p:val>
                                        </p:tav>
                                      </p:tavLst>
                                    </p:anim>
                                    <p:anim calcmode="lin" valueType="num">
                                      <p:cBhvr>
                                        <p:cTn id="19" dur="1000" fill="hold"/>
                                        <p:tgtEl>
                                          <p:spTgt spid="3077"/>
                                        </p:tgtEl>
                                        <p:attrNameLst>
                                          <p:attrName>ppt_h</p:attrName>
                                        </p:attrNameLst>
                                      </p:cBhvr>
                                      <p:tavLst>
                                        <p:tav tm="0">
                                          <p:val>
                                            <p:fltVal val="0"/>
                                          </p:val>
                                        </p:tav>
                                        <p:tav tm="100000">
                                          <p:val>
                                            <p:strVal val="#ppt_h"/>
                                          </p:val>
                                        </p:tav>
                                      </p:tavLst>
                                    </p:anim>
                                    <p:anim calcmode="lin" valueType="num">
                                      <p:cBhvr>
                                        <p:cTn id="20" dur="1000" fill="hold"/>
                                        <p:tgtEl>
                                          <p:spTgt spid="3077"/>
                                        </p:tgtEl>
                                        <p:attrNameLst>
                                          <p:attrName>style.rotation</p:attrName>
                                        </p:attrNameLst>
                                      </p:cBhvr>
                                      <p:tavLst>
                                        <p:tav tm="0">
                                          <p:val>
                                            <p:fltVal val="90"/>
                                          </p:val>
                                        </p:tav>
                                        <p:tav tm="100000">
                                          <p:val>
                                            <p:fltVal val="0"/>
                                          </p:val>
                                        </p:tav>
                                      </p:tavLst>
                                    </p:anim>
                                    <p:animEffect transition="in" filter="fade">
                                      <p:cBhvr>
                                        <p:cTn id="21" dur="1000"/>
                                        <p:tgtEl>
                                          <p:spTgt spid="3077"/>
                                        </p:tgtEl>
                                      </p:cBhvr>
                                    </p:animEffect>
                                  </p:childTnLst>
                                </p:cTn>
                              </p:par>
                            </p:childTnLst>
                          </p:cTn>
                        </p:par>
                        <p:par>
                          <p:cTn id="22" fill="hold">
                            <p:stCondLst>
                              <p:cond delay="3500"/>
                            </p:stCondLst>
                            <p:childTnLst>
                              <p:par>
                                <p:cTn id="23" presetID="10" presetClass="entr" presetSubtype="0" fill="hold" nodeType="afterEffect">
                                  <p:stCondLst>
                                    <p:cond delay="15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500"/>
                            </p:stCondLst>
                            <p:childTnLst>
                              <p:par>
                                <p:cTn id="27" presetID="10" presetClass="entr" presetSubtype="0" fill="hold" nodeType="afterEffect">
                                  <p:stCondLst>
                                    <p:cond delay="150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3" name="Oval 12"/>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4" name="Oval 13"/>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098" name="Picture 2" descr="C:\Users\Internet\Desktop\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02834" y="548680"/>
            <a:ext cx="3273390" cy="1764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C:\Users\Internet\Desktop\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0950" y="1981200"/>
            <a:ext cx="6640513"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8842"/>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106"/>
                                        </p:tgtEl>
                                        <p:attrNameLst>
                                          <p:attrName>style.visibility</p:attrName>
                                        </p:attrNameLst>
                                      </p:cBhvr>
                                      <p:to>
                                        <p:strVal val="visible"/>
                                      </p:to>
                                    </p:set>
                                    <p:animEffect transition="in" filter="fade">
                                      <p:cBhvr>
                                        <p:cTn id="11"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179512" y="5160565"/>
            <a:ext cx="1296144" cy="1265770"/>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3" name="Oval 12"/>
          <p:cNvSpPr/>
          <p:nvPr/>
        </p:nvSpPr>
        <p:spPr>
          <a:xfrm>
            <a:off x="1331640" y="6165304"/>
            <a:ext cx="648072" cy="608695"/>
          </a:xfrm>
          <a:prstGeom prst="ellipse">
            <a:avLst/>
          </a:prstGeom>
          <a:solidFill>
            <a:schemeClr val="bg2">
              <a:lumMod val="75000"/>
            </a:schemeClr>
          </a:solidFill>
          <a:ln>
            <a:solidFill>
              <a:schemeClr val="bg2">
                <a:lumMod val="75000"/>
              </a:schemeClr>
            </a:solidFill>
          </a:ln>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4" name="Oval 13"/>
          <p:cNvSpPr/>
          <p:nvPr/>
        </p:nvSpPr>
        <p:spPr>
          <a:xfrm>
            <a:off x="8220855" y="4908537"/>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p:cNvSpPr/>
          <p:nvPr/>
        </p:nvSpPr>
        <p:spPr>
          <a:xfrm>
            <a:off x="8404384" y="3645024"/>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Oval 15"/>
          <p:cNvSpPr/>
          <p:nvPr/>
        </p:nvSpPr>
        <p:spPr>
          <a:xfrm>
            <a:off x="8160604" y="4041068"/>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Oval 16"/>
          <p:cNvSpPr/>
          <p:nvPr/>
        </p:nvSpPr>
        <p:spPr>
          <a:xfrm>
            <a:off x="8472883" y="5326360"/>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p:cNvSpPr/>
          <p:nvPr/>
        </p:nvSpPr>
        <p:spPr>
          <a:xfrm>
            <a:off x="8388424" y="4442742"/>
            <a:ext cx="504056" cy="504056"/>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Bent Arrow 3"/>
          <p:cNvSpPr/>
          <p:nvPr/>
        </p:nvSpPr>
        <p:spPr>
          <a:xfrm rot="5400000">
            <a:off x="5634118" y="1358770"/>
            <a:ext cx="936104" cy="1188132"/>
          </a:xfrm>
          <a:prstGeom prst="bentArrow">
            <a:avLst>
              <a:gd name="adj1" fmla="val 19186"/>
              <a:gd name="adj2" fmla="val 22675"/>
              <a:gd name="adj3" fmla="val 28489"/>
              <a:gd name="adj4" fmla="val 39099"/>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schemeClr val="tx1"/>
              </a:solidFill>
            </a:endParaRPr>
          </a:p>
        </p:txBody>
      </p:sp>
      <p:pic>
        <p:nvPicPr>
          <p:cNvPr id="1026" name="Picture 2" descr="C:\Users\Internet\Desktop\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2066" y="3897052"/>
            <a:ext cx="6145213" cy="3333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Internet\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94" y="296230"/>
            <a:ext cx="5054072" cy="336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653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پاورپوینت آموزشی درس12 علوم ششم ابتدایی-جنگل برای کیست؟</Template>
  <TotalTime>0</TotalTime>
  <Words>952</Words>
  <Application>Microsoft Office PowerPoint</Application>
  <PresentationFormat>On-screen Show (4:3)</PresentationFormat>
  <Paragraphs>13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Schoolbook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omid arzi</dc:creator>
  <cp:lastModifiedBy>omid arzi</cp:lastModifiedBy>
  <cp:revision>1</cp:revision>
  <dcterms:created xsi:type="dcterms:W3CDTF">2022-01-31T07:38:54Z</dcterms:created>
  <dcterms:modified xsi:type="dcterms:W3CDTF">2022-01-31T07:39:39Z</dcterms:modified>
</cp:coreProperties>
</file>