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728" r:id="rId1"/>
  </p:sldMasterIdLst>
  <p:sldIdLst>
    <p:sldId id="256" r:id="rId2"/>
    <p:sldId id="262" r:id="rId3"/>
    <p:sldId id="274" r:id="rId4"/>
    <p:sldId id="258" r:id="rId5"/>
    <p:sldId id="259" r:id="rId6"/>
    <p:sldId id="260" r:id="rId7"/>
    <p:sldId id="261" r:id="rId8"/>
    <p:sldId id="263" r:id="rId9"/>
    <p:sldId id="265" r:id="rId10"/>
    <p:sldId id="264" r:id="rId11"/>
    <p:sldId id="266" r:id="rId12"/>
    <p:sldId id="267" r:id="rId13"/>
    <p:sldId id="268" r:id="rId14"/>
    <p:sldId id="269" r:id="rId15"/>
    <p:sldId id="270" r:id="rId16"/>
    <p:sldId id="271" r:id="rId17"/>
    <p:sldId id="276" r:id="rId18"/>
    <p:sldId id="272" r:id="rId19"/>
    <p:sldId id="273" r:id="rId20"/>
    <p:sldId id="277" r:id="rId21"/>
  </p:sldIdLst>
  <p:sldSz cx="12192000" cy="6858000"/>
  <p:notesSz cx="6858000" cy="9144000"/>
  <p:embeddedFontLst>
    <p:embeddedFont>
      <p:font typeface="Tahoma" panose="020B0604030504040204" pitchFamily="34" charset="0"/>
      <p:regular r:id="rId22"/>
      <p:bold r:id="rId23"/>
    </p:embeddedFont>
    <p:embeddedFont>
      <p:font typeface="Trebuchet MS" panose="020B0603020202020204" pitchFamily="34" charset="0"/>
      <p:regular r:id="rId24"/>
      <p:bold r:id="rId25"/>
      <p:italic r:id="rId26"/>
      <p:boldItalic r:id="rId27"/>
    </p:embeddedFont>
    <p:embeddedFont>
      <p:font typeface="Calibri" panose="020F0502020204030204" pitchFamily="34" charset="0"/>
      <p:regular r:id="rId28"/>
      <p:bold r:id="rId29"/>
      <p:italic r:id="rId30"/>
      <p:boldItalic r:id="rId31"/>
    </p:embeddedFont>
    <p:embeddedFont>
      <p:font typeface="Wingdings 3" panose="05040102010807070707" pitchFamily="18" charset="2"/>
      <p:regular r:id="rId32"/>
    </p:embeddedFont>
    <p:embeddedFont>
      <p:font typeface="B Nazanin" panose="020B0604020202020204" charset="-78"/>
      <p:regular r:id="rId33"/>
      <p:bold r:id="rId34"/>
    </p:embeddedFont>
  </p:embeddedFont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54" d="100"/>
          <a:sy n="54" d="100"/>
        </p:scale>
        <p:origin x="4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font" Target="fonts/font12.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1840500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318255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4251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2459474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756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3222805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2990691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991191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631641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BA27-B623-41CA-92D5-E3983EA37B61}" type="datetimeFigureOut">
              <a:rPr lang="fa-IR" smtClean="0"/>
              <a:t>06/15/1443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63253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B4BA27-B623-41CA-92D5-E3983EA37B61}" type="datetimeFigureOut">
              <a:rPr lang="fa-IR" smtClean="0"/>
              <a:t>06/15/1443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1822910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B4BA27-B623-41CA-92D5-E3983EA37B61}" type="datetimeFigureOut">
              <a:rPr lang="fa-IR" smtClean="0"/>
              <a:t>06/15/1443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132888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B4BA27-B623-41CA-92D5-E3983EA37B61}" type="datetimeFigureOut">
              <a:rPr lang="fa-IR" smtClean="0"/>
              <a:t>06/15/1443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3524885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4BA27-B623-41CA-92D5-E3983EA37B61}" type="datetimeFigureOut">
              <a:rPr lang="fa-IR" smtClean="0"/>
              <a:t>06/15/1443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1985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4BA27-B623-41CA-92D5-E3983EA37B61}" type="datetimeFigureOut">
              <a:rPr lang="fa-IR" smtClean="0"/>
              <a:t>06/15/1443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90AE348-7C2D-41FF-84B0-002277270C58}" type="slidenum">
              <a:rPr lang="fa-IR" smtClean="0"/>
              <a:t>‹#›</a:t>
            </a:fld>
            <a:endParaRPr lang="fa-IR"/>
          </a:p>
        </p:txBody>
      </p:sp>
    </p:spTree>
    <p:extLst>
      <p:ext uri="{BB962C8B-B14F-4D97-AF65-F5344CB8AC3E}">
        <p14:creationId xmlns:p14="http://schemas.microsoft.com/office/powerpoint/2010/main" val="73583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90AE348-7C2D-41FF-84B0-002277270C58}" type="slidenum">
              <a:rPr lang="fa-IR" smtClean="0"/>
              <a:t>‹#›</a:t>
            </a:fld>
            <a:endParaRPr lang="fa-IR"/>
          </a:p>
        </p:txBody>
      </p:sp>
      <p:sp>
        <p:nvSpPr>
          <p:cNvPr id="5" name="Date Placeholder 4"/>
          <p:cNvSpPr>
            <a:spLocks noGrp="1"/>
          </p:cNvSpPr>
          <p:nvPr>
            <p:ph type="dt" sz="half" idx="10"/>
          </p:nvPr>
        </p:nvSpPr>
        <p:spPr/>
        <p:txBody>
          <a:bodyPr/>
          <a:lstStyle/>
          <a:p>
            <a:fld id="{73B4BA27-B623-41CA-92D5-E3983EA37B61}" type="datetimeFigureOut">
              <a:rPr lang="fa-IR" smtClean="0"/>
              <a:t>06/15/1443</a:t>
            </a:fld>
            <a:endParaRPr lang="fa-IR"/>
          </a:p>
        </p:txBody>
      </p:sp>
    </p:spTree>
    <p:extLst>
      <p:ext uri="{BB962C8B-B14F-4D97-AF65-F5344CB8AC3E}">
        <p14:creationId xmlns:p14="http://schemas.microsoft.com/office/powerpoint/2010/main" val="1169123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B4BA27-B623-41CA-92D5-E3983EA37B61}" type="datetimeFigureOut">
              <a:rPr lang="fa-IR" smtClean="0"/>
              <a:t>06/15/1443</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0AE348-7C2D-41FF-84B0-002277270C58}" type="slidenum">
              <a:rPr lang="fa-IR" smtClean="0"/>
              <a:t>‹#›</a:t>
            </a:fld>
            <a:endParaRPr lang="fa-IR"/>
          </a:p>
        </p:txBody>
      </p:sp>
    </p:spTree>
    <p:extLst>
      <p:ext uri="{BB962C8B-B14F-4D97-AF65-F5344CB8AC3E}">
        <p14:creationId xmlns:p14="http://schemas.microsoft.com/office/powerpoint/2010/main" val="200942694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0"/>
            <a:ext cx="7766936" cy="1646302"/>
          </a:xfrm>
        </p:spPr>
        <p:txBody>
          <a:bodyPr/>
          <a:lstStyle/>
          <a:p>
            <a:pPr algn="ctr"/>
            <a:r>
              <a:rPr lang="fa-IR" dirty="0" smtClean="0">
                <a:cs typeface="B Nazanin" panose="00000400000000000000" pitchFamily="2" charset="-78"/>
              </a:rPr>
              <a:t>بسم الله الرحمن الرحیم </a:t>
            </a:r>
            <a:endParaRPr lang="fa-IR" dirty="0">
              <a:cs typeface="B Nazanin" panose="00000400000000000000" pitchFamily="2" charset="-78"/>
            </a:endParaRPr>
          </a:p>
        </p:txBody>
      </p:sp>
      <p:sp>
        <p:nvSpPr>
          <p:cNvPr id="3" name="Subtitle 2"/>
          <p:cNvSpPr>
            <a:spLocks noGrp="1"/>
          </p:cNvSpPr>
          <p:nvPr>
            <p:ph type="subTitle" idx="1"/>
          </p:nvPr>
        </p:nvSpPr>
        <p:spPr>
          <a:xfrm>
            <a:off x="1507067" y="2128838"/>
            <a:ext cx="7766936" cy="4557711"/>
          </a:xfrm>
        </p:spPr>
        <p:txBody>
          <a:bodyPr/>
          <a:lstStyle/>
          <a:p>
            <a:pPr algn="ctr"/>
            <a:r>
              <a:rPr lang="fa-IR" sz="3600" b="1" dirty="0" smtClean="0">
                <a:solidFill>
                  <a:schemeClr val="tx1"/>
                </a:solidFill>
                <a:cs typeface="B Nazanin" panose="00000400000000000000" pitchFamily="2" charset="-78"/>
              </a:rPr>
              <a:t>استعداد یابی ورزشی در کودکان </a:t>
            </a:r>
            <a:r>
              <a:rPr lang="fa-IR" dirty="0" smtClean="0">
                <a:solidFill>
                  <a:schemeClr val="tx1"/>
                </a:solidFill>
              </a:rPr>
              <a:t/>
            </a:r>
            <a:br>
              <a:rPr lang="fa-IR" dirty="0" smtClean="0">
                <a:solidFill>
                  <a:schemeClr val="tx1"/>
                </a:solidFill>
              </a:rPr>
            </a:br>
            <a:r>
              <a:rPr lang="fa-IR" sz="3200" dirty="0" smtClean="0">
                <a:solidFill>
                  <a:schemeClr val="tx1"/>
                </a:solidFill>
                <a:cs typeface="B Nazanin" panose="00000400000000000000" pitchFamily="2" charset="-78"/>
              </a:rPr>
              <a:t/>
            </a:r>
            <a:br>
              <a:rPr lang="fa-IR" sz="3200" dirty="0" smtClean="0">
                <a:solidFill>
                  <a:schemeClr val="tx1"/>
                </a:solidFill>
                <a:cs typeface="B Nazanin" panose="00000400000000000000" pitchFamily="2" charset="-78"/>
              </a:rPr>
            </a:br>
            <a:endParaRPr lang="fa-IR" dirty="0">
              <a:solidFill>
                <a:schemeClr val="tx1"/>
              </a:solidFill>
              <a:cs typeface="B Nazanin" panose="00000400000000000000" pitchFamily="2" charset="-78"/>
            </a:endParaRPr>
          </a:p>
        </p:txBody>
      </p:sp>
    </p:spTree>
    <p:extLst>
      <p:ext uri="{BB962C8B-B14F-4D97-AF65-F5344CB8AC3E}">
        <p14:creationId xmlns:p14="http://schemas.microsoft.com/office/powerpoint/2010/main" val="2474383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rgbClr val="FF0000"/>
                </a:solidFill>
                <a:latin typeface="Tahoma" panose="020B0604030504040204" pitchFamily="34" charset="0"/>
                <a:ea typeface="Calibri" panose="020F0502020204030204" pitchFamily="34" charset="0"/>
                <a:cs typeface="B Nazanin" panose="00000400000000000000" pitchFamily="2" charset="-78"/>
              </a:rPr>
              <a:t>مرحله نهايي استعداديابي </a:t>
            </a:r>
            <a:endParaRPr lang="fa-IR"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600" dirty="0">
                <a:solidFill>
                  <a:srgbClr val="000000"/>
                </a:solidFill>
                <a:latin typeface="Tahoma" panose="020B0604030504040204" pitchFamily="34" charset="0"/>
                <a:ea typeface="Calibri" panose="020F0502020204030204" pitchFamily="34" charset="0"/>
                <a:cs typeface="B Nazanin" panose="00000400000000000000" pitchFamily="2" charset="-78"/>
              </a:rPr>
              <a:t> </a:t>
            </a:r>
            <a:r>
              <a:rPr lang="fa-IR" sz="2600" dirty="0" smtClean="0">
                <a:solidFill>
                  <a:srgbClr val="000000"/>
                </a:solidFill>
                <a:latin typeface="Tahoma" panose="020B0604030504040204" pitchFamily="34" charset="0"/>
                <a:ea typeface="Calibri" panose="020F0502020204030204" pitchFamily="34" charset="0"/>
                <a:cs typeface="B Nazanin" panose="00000400000000000000" pitchFamily="2" charset="-78"/>
              </a:rPr>
              <a:t> از </a:t>
            </a:r>
            <a:r>
              <a:rPr lang="fa-IR" sz="2600" dirty="0">
                <a:solidFill>
                  <a:srgbClr val="000000"/>
                </a:solidFill>
                <a:latin typeface="Tahoma" panose="020B0604030504040204" pitchFamily="34" charset="0"/>
                <a:ea typeface="Calibri" panose="020F0502020204030204" pitchFamily="34" charset="0"/>
                <a:cs typeface="B Nazanin" panose="00000400000000000000" pitchFamily="2" charset="-78"/>
              </a:rPr>
              <a:t>جمله عواملي که بايد مورد ارزيابي قرار گيرد ، سلامتي ورزشکار ، سازگاري فيزيولوژيکي او نسبت به تمرين و مسابقه ، توانايي او در مقابله با فشار و مهم تر از همه ، قابليت ورزشکار براي پيشرفت در آينده است</a:t>
            </a:r>
            <a:r>
              <a:rPr lang="en-US" sz="2600" dirty="0">
                <a:solidFill>
                  <a:srgbClr val="000000"/>
                </a:solidFill>
                <a:latin typeface="Tahoma" panose="020B0604030504040204" pitchFamily="34" charset="0"/>
                <a:ea typeface="Calibri" panose="020F0502020204030204" pitchFamily="34" charset="0"/>
                <a:cs typeface="B Nazanin" panose="00000400000000000000" pitchFamily="2" charset="-78"/>
              </a:rPr>
              <a:t> . </a:t>
            </a:r>
            <a:br>
              <a:rPr lang="en-US" sz="2600" dirty="0">
                <a:solidFill>
                  <a:srgbClr val="000000"/>
                </a:solidFill>
                <a:latin typeface="Tahoma" panose="020B0604030504040204" pitchFamily="34" charset="0"/>
                <a:ea typeface="Calibri" panose="020F0502020204030204" pitchFamily="34" charset="0"/>
                <a:cs typeface="B Nazanin" panose="00000400000000000000" pitchFamily="2" charset="-78"/>
              </a:rPr>
            </a:br>
            <a:endParaRPr lang="fa-IR" sz="2600" dirty="0">
              <a:cs typeface="B Nazanin" panose="00000400000000000000" pitchFamily="2" charset="-78"/>
            </a:endParaRPr>
          </a:p>
          <a:p>
            <a:pPr marL="0" indent="0">
              <a:buNone/>
            </a:pPr>
            <a:endParaRPr lang="fa-IR" sz="2600" dirty="0">
              <a:cs typeface="B Nazanin" panose="00000400000000000000" pitchFamily="2" charset="-78"/>
            </a:endParaRPr>
          </a:p>
        </p:txBody>
      </p:sp>
    </p:spTree>
    <p:extLst>
      <p:ext uri="{BB962C8B-B14F-4D97-AF65-F5344CB8AC3E}">
        <p14:creationId xmlns:p14="http://schemas.microsoft.com/office/powerpoint/2010/main" val="105242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anose="00000400000000000000" pitchFamily="2" charset="-78"/>
              </a:rPr>
              <a:t>معیار های استعدداد یابی در کودکان :</a:t>
            </a:r>
            <a:endParaRPr lang="fa-IR" dirty="0">
              <a:cs typeface="B Nazanin" panose="00000400000000000000" pitchFamily="2" charset="-78"/>
            </a:endParaRPr>
          </a:p>
        </p:txBody>
      </p:sp>
      <p:sp>
        <p:nvSpPr>
          <p:cNvPr id="3" name="Content Placeholder 2"/>
          <p:cNvSpPr>
            <a:spLocks noGrp="1"/>
          </p:cNvSpPr>
          <p:nvPr>
            <p:ph idx="1"/>
          </p:nvPr>
        </p:nvSpPr>
        <p:spPr>
          <a:xfrm>
            <a:off x="677334" y="1728789"/>
            <a:ext cx="8596668" cy="4312574"/>
          </a:xfrm>
        </p:spPr>
        <p:txBody>
          <a:bodyPr>
            <a:normAutofit/>
          </a:bodyPr>
          <a:lstStyle/>
          <a:p>
            <a:pPr>
              <a:buFont typeface="+mj-lt"/>
              <a:buAutoNum type="arabicPeriod"/>
            </a:pPr>
            <a:r>
              <a:rPr lang="fa-IR" sz="2400" dirty="0" smtClean="0">
                <a:cs typeface="B Nazanin" panose="00000400000000000000" pitchFamily="2" charset="-78"/>
              </a:rPr>
              <a:t>بهداشت </a:t>
            </a:r>
            <a:r>
              <a:rPr lang="fa-IR" sz="2400" dirty="0">
                <a:cs typeface="B Nazanin" panose="00000400000000000000" pitchFamily="2" charset="-78"/>
              </a:rPr>
              <a:t>(سلامت جسماني) </a:t>
            </a:r>
            <a:endParaRPr lang="en-US" sz="2400" dirty="0">
              <a:cs typeface="B Nazanin" panose="00000400000000000000" pitchFamily="2" charset="-78"/>
            </a:endParaRPr>
          </a:p>
          <a:p>
            <a:pPr>
              <a:buFont typeface="+mj-lt"/>
              <a:buAutoNum type="arabicPeriod"/>
            </a:pPr>
            <a:r>
              <a:rPr lang="fa-IR" sz="2400" dirty="0" smtClean="0">
                <a:cs typeface="B Nazanin" panose="00000400000000000000" pitchFamily="2" charset="-78"/>
              </a:rPr>
              <a:t>توانايي </a:t>
            </a:r>
            <a:r>
              <a:rPr lang="fa-IR" sz="2400" dirty="0">
                <a:cs typeface="B Nazanin" panose="00000400000000000000" pitchFamily="2" charset="-78"/>
              </a:rPr>
              <a:t>بيومتريکي </a:t>
            </a:r>
            <a:r>
              <a:rPr lang="fa-IR" sz="2400" dirty="0" smtClean="0">
                <a:cs typeface="B Nazanin" panose="00000400000000000000" pitchFamily="2" charset="-78"/>
              </a:rPr>
              <a:t> </a:t>
            </a:r>
            <a:endParaRPr lang="en-US" sz="2400" dirty="0">
              <a:cs typeface="B Nazanin" panose="00000400000000000000" pitchFamily="2" charset="-78"/>
            </a:endParaRPr>
          </a:p>
          <a:p>
            <a:pPr>
              <a:buFont typeface="+mj-lt"/>
              <a:buAutoNum type="arabicPeriod"/>
            </a:pPr>
            <a:r>
              <a:rPr lang="fa-IR" sz="2400" dirty="0" smtClean="0">
                <a:cs typeface="B Nazanin" panose="00000400000000000000" pitchFamily="2" charset="-78"/>
              </a:rPr>
              <a:t>وراثت </a:t>
            </a:r>
          </a:p>
          <a:p>
            <a:pPr>
              <a:buFont typeface="+mj-lt"/>
              <a:buAutoNum type="arabicPeriod"/>
            </a:pPr>
            <a:r>
              <a:rPr lang="fa-IR" sz="2400" dirty="0" smtClean="0">
                <a:cs typeface="B Nazanin" panose="00000400000000000000" pitchFamily="2" charset="-78"/>
              </a:rPr>
              <a:t>تسهيلات </a:t>
            </a:r>
            <a:r>
              <a:rPr lang="fa-IR" sz="2400" dirty="0">
                <a:cs typeface="B Nazanin" panose="00000400000000000000" pitchFamily="2" charset="-78"/>
              </a:rPr>
              <a:t>و امکانات ورزشي و شرايط آب و هوايي </a:t>
            </a:r>
          </a:p>
        </p:txBody>
      </p:sp>
    </p:spTree>
    <p:extLst>
      <p:ext uri="{BB962C8B-B14F-4D97-AF65-F5344CB8AC3E}">
        <p14:creationId xmlns:p14="http://schemas.microsoft.com/office/powerpoint/2010/main" val="3854526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Tahoma" panose="020B0604030504040204" pitchFamily="34" charset="0"/>
                <a:ea typeface="Calibri" panose="020F0502020204030204" pitchFamily="34" charset="0"/>
                <a:cs typeface="B Nazanin" panose="00000400000000000000" pitchFamily="2" charset="-78"/>
              </a:rPr>
              <a:t>توانايي بيومتريکي : </a:t>
            </a:r>
            <a:endParaRPr lang="fa-IR" dirty="0">
              <a:cs typeface="B Nazanin" panose="00000400000000000000" pitchFamily="2" charset="-78"/>
            </a:endParaRPr>
          </a:p>
        </p:txBody>
      </p:sp>
      <p:sp>
        <p:nvSpPr>
          <p:cNvPr id="3" name="Content Placeholder 2"/>
          <p:cNvSpPr>
            <a:spLocks noGrp="1"/>
          </p:cNvSpPr>
          <p:nvPr>
            <p:ph idx="1"/>
          </p:nvPr>
        </p:nvSpPr>
        <p:spPr/>
        <p:txBody>
          <a:bodyPr>
            <a:noAutofit/>
          </a:bodyPr>
          <a:lstStyle/>
          <a:p>
            <a:pPr marL="0" indent="0">
              <a:buNone/>
            </a:pPr>
            <a:r>
              <a:rPr lang="fa-IR" sz="2200" dirty="0" smtClean="0">
                <a:solidFill>
                  <a:srgbClr val="000000"/>
                </a:solidFill>
                <a:latin typeface="Tahoma" panose="020B0604030504040204" pitchFamily="34" charset="0"/>
                <a:ea typeface="Calibri" panose="020F0502020204030204" pitchFamily="34" charset="0"/>
                <a:cs typeface="B Nazanin" panose="00000400000000000000" pitchFamily="2" charset="-78"/>
              </a:rPr>
              <a:t>اين </a:t>
            </a:r>
            <a:r>
              <a:rPr lang="fa-IR" sz="2200" dirty="0">
                <a:solidFill>
                  <a:srgbClr val="000000"/>
                </a:solidFill>
                <a:latin typeface="Tahoma" panose="020B0604030504040204" pitchFamily="34" charset="0"/>
                <a:ea typeface="Calibri" panose="020F0502020204030204" pitchFamily="34" charset="0"/>
                <a:cs typeface="B Nazanin" panose="00000400000000000000" pitchFamily="2" charset="-78"/>
              </a:rPr>
              <a:t>عامل ، يکي از عوامل کمکي در رشته هاي مختلف ورزشي و از جمله ملاک هاي اصلي در استعداديابي است . قد ، وزن ، طول اعضاي بدن ، اغلب در رشته هاي مختلف ورزشي ، نقش تعيين کننده اي ايفا» مي کنند . با اين حال ، در مرحله اوليه استعداديابي که در برخي رشته ها بين 4 تا 6 سالگي انجام مي گردد (مانند ژيمناستيک ، اسکي مارپيچ ، شنا) پيشگيري و چگونگي رشد و تکامل فرد کار بسيار دشواري است . اين امر زماني عملي است که مفاصل پا ، پهناي لگن و شانه و نسبت بين لگن و شانه ها مورد آزمايش قرار گيرد</a:t>
            </a:r>
            <a:r>
              <a:rPr lang="en-US" sz="2200" dirty="0">
                <a:solidFill>
                  <a:srgbClr val="000000"/>
                </a:solidFill>
                <a:latin typeface="Tahoma" panose="020B0604030504040204" pitchFamily="34" charset="0"/>
                <a:ea typeface="Calibri" panose="020F0502020204030204" pitchFamily="34" charset="0"/>
                <a:cs typeface="B Nazanin" panose="00000400000000000000" pitchFamily="2" charset="-78"/>
              </a:rPr>
              <a:t>.</a:t>
            </a:r>
            <a:br>
              <a:rPr lang="en-US" sz="2200" dirty="0">
                <a:solidFill>
                  <a:srgbClr val="000000"/>
                </a:solidFill>
                <a:latin typeface="Tahoma" panose="020B0604030504040204" pitchFamily="34" charset="0"/>
                <a:ea typeface="Calibri" panose="020F0502020204030204" pitchFamily="34" charset="0"/>
                <a:cs typeface="B Nazanin" panose="00000400000000000000" pitchFamily="2" charset="-78"/>
              </a:rPr>
            </a:br>
            <a:r>
              <a:rPr lang="fa-IR" sz="2200" dirty="0">
                <a:solidFill>
                  <a:srgbClr val="000000"/>
                </a:solidFill>
                <a:latin typeface="Tahoma" panose="020B0604030504040204" pitchFamily="34" charset="0"/>
                <a:ea typeface="Calibri" panose="020F0502020204030204" pitchFamily="34" charset="0"/>
                <a:cs typeface="B Nazanin" panose="00000400000000000000" pitchFamily="2" charset="-78"/>
              </a:rPr>
              <a:t>در سنين بعد (سنين نوجواني) ، تکنيک هاي عکسبرداري از ناحيه صفحات رشد در ناحيه مچ و راديوگرافي از دست براي تعيين وضعيت رشد مورد استفاده قرار مي گيرد . در صورتي که آزمايشگر نتيجه بگيرد که رشد کامل شده است ، مربي مي داند مثلا قد ورزشکار براي رشته هاي مورد نظر مطلوب است يا خير</a:t>
            </a:r>
            <a:endParaRPr lang="fa-IR" sz="2200" dirty="0">
              <a:cs typeface="B Nazanin" panose="00000400000000000000" pitchFamily="2" charset="-78"/>
            </a:endParaRPr>
          </a:p>
        </p:txBody>
      </p:sp>
    </p:spTree>
    <p:extLst>
      <p:ext uri="{BB962C8B-B14F-4D97-AF65-F5344CB8AC3E}">
        <p14:creationId xmlns:p14="http://schemas.microsoft.com/office/powerpoint/2010/main" val="1495119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a:ea typeface="Calibri" panose="020F0502020204030204" pitchFamily="34" charset="0"/>
                <a:cs typeface="B Nazanin" panose="00000400000000000000" pitchFamily="2" charset="-78"/>
              </a:rPr>
              <a:t>چگونه به استعداد ورزشی فرزند خود پی ببریم</a:t>
            </a:r>
            <a:r>
              <a:rPr lang="en-US" dirty="0">
                <a:latin typeface="Tahoma" panose="020B0604030504040204" pitchFamily="34" charset="0"/>
                <a:ea typeface="Calibri" panose="020F0502020204030204" pitchFamily="34" charset="0"/>
                <a:cs typeface="2  Baran Outline" panose="00000400000000000000" pitchFamily="2" charset="-78"/>
              </a:rPr>
              <a:t/>
            </a:r>
            <a:br>
              <a:rPr lang="en-US" dirty="0">
                <a:latin typeface="Tahoma" panose="020B0604030504040204" pitchFamily="34" charset="0"/>
                <a:ea typeface="Calibri" panose="020F0502020204030204" pitchFamily="34" charset="0"/>
                <a:cs typeface="2  Baran Outline" panose="00000400000000000000" pitchFamily="2" charset="-78"/>
              </a:rPr>
            </a:br>
            <a:endParaRPr lang="fa-IR" dirty="0">
              <a:cs typeface="2  Baran Outline" panose="00000400000000000000" pitchFamily="2" charset="-78"/>
            </a:endParaRPr>
          </a:p>
        </p:txBody>
      </p:sp>
      <p:sp>
        <p:nvSpPr>
          <p:cNvPr id="3" name="Content Placeholder 2"/>
          <p:cNvSpPr>
            <a:spLocks noGrp="1"/>
          </p:cNvSpPr>
          <p:nvPr>
            <p:ph idx="1"/>
          </p:nvPr>
        </p:nvSpPr>
        <p:spPr>
          <a:xfrm>
            <a:off x="677334" y="1930401"/>
            <a:ext cx="8596668" cy="4110962"/>
          </a:xfrm>
        </p:spPr>
        <p:txBody>
          <a:bodyPr>
            <a:normAutofit/>
          </a:bodyPr>
          <a:lstStyle/>
          <a:p>
            <a:pPr marL="0" indent="0">
              <a:buNone/>
            </a:pPr>
            <a:r>
              <a:rPr lang="en-US" sz="2200" dirty="0" smtClean="0">
                <a:cs typeface="B Nazanin" panose="00000400000000000000" pitchFamily="2" charset="-78"/>
              </a:rPr>
              <a:t>1</a:t>
            </a:r>
            <a:r>
              <a:rPr lang="fa-IR" sz="2200" dirty="0" smtClean="0">
                <a:cs typeface="B Nazanin" panose="00000400000000000000" pitchFamily="2" charset="-78"/>
              </a:rPr>
              <a:t>)</a:t>
            </a:r>
            <a:r>
              <a:rPr lang="en-US" sz="2200" dirty="0">
                <a:cs typeface="B Nazanin" panose="00000400000000000000" pitchFamily="2" charset="-78"/>
              </a:rPr>
              <a:t/>
            </a:r>
            <a:br>
              <a:rPr lang="en-US" sz="2200" dirty="0">
                <a:cs typeface="B Nazanin" panose="00000400000000000000" pitchFamily="2" charset="-78"/>
              </a:rPr>
            </a:br>
            <a:r>
              <a:rPr lang="en-US" sz="2200" b="1" dirty="0">
                <a:cs typeface="B Nazanin" panose="00000400000000000000" pitchFamily="2" charset="-78"/>
              </a:rPr>
              <a:t> </a:t>
            </a:r>
            <a:r>
              <a:rPr lang="en-US" sz="2200" dirty="0">
                <a:cs typeface="B Nazanin" panose="00000400000000000000" pitchFamily="2" charset="-78"/>
              </a:rPr>
              <a:t> </a:t>
            </a:r>
            <a:r>
              <a:rPr lang="fa-IR" sz="2200" dirty="0">
                <a:cs typeface="B Nazanin" panose="00000400000000000000" pitchFamily="2" charset="-78"/>
              </a:rPr>
              <a:t>اگر فرزندتان بین ۸ تا ۱۴ سال دارد بهترین گزینه برای شروع پروسه استعدادیابی </a:t>
            </a:r>
            <a:r>
              <a:rPr lang="fa-IR" sz="2200" b="1" dirty="0">
                <a:cs typeface="B Nazanin" panose="00000400000000000000" pitchFamily="2" charset="-78"/>
              </a:rPr>
              <a:t>رشته دوو میدانی</a:t>
            </a:r>
            <a:r>
              <a:rPr lang="fa-IR" sz="2200" dirty="0">
                <a:cs typeface="B Nazanin" panose="00000400000000000000" pitchFamily="2" charset="-78"/>
              </a:rPr>
              <a:t> می باشد. در این رشته فرد علاوه بر این که می تواند قابلیت های جسمانی (استعداد جسمانی) خود را از قبیل قدرت، سرعت، تعادل و غیره را بروز دهد، می تواند از لحاظ جسمانی نیز برای مراحل بعدی استعدادیابی آماده شود. بهتر است فرزندتان زیر نظر یک مربی دوومیدانی و با هدف شناسایی توانایی ها و آمادگی برای استعدادیابی به مدت ۲ سال تمرین کند. در طی این دو سال چک لیستی از توانایی های جسمانی و روانشناختی او تهیه کنید</a:t>
            </a:r>
            <a:r>
              <a:rPr lang="en-US" sz="2200" dirty="0">
                <a:cs typeface="B Nazanin" panose="00000400000000000000" pitchFamily="2" charset="-78"/>
              </a:rPr>
              <a:t>.</a:t>
            </a:r>
          </a:p>
        </p:txBody>
      </p:sp>
    </p:spTree>
    <p:extLst>
      <p:ext uri="{BB962C8B-B14F-4D97-AF65-F5344CB8AC3E}">
        <p14:creationId xmlns:p14="http://schemas.microsoft.com/office/powerpoint/2010/main" val="3866656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pPr marL="0" indent="0">
              <a:buNone/>
            </a:pPr>
            <a:r>
              <a:rPr lang="en-US" sz="2200" b="1" dirty="0" smtClean="0">
                <a:cs typeface="B Nazanin" panose="00000400000000000000" pitchFamily="2" charset="-78"/>
              </a:rPr>
              <a:t>(2</a:t>
            </a:r>
            <a:r>
              <a:rPr lang="en-US" sz="2200" dirty="0">
                <a:cs typeface="B Nazanin" panose="00000400000000000000" pitchFamily="2" charset="-78"/>
              </a:rPr>
              <a:t> </a:t>
            </a:r>
            <a:endParaRPr lang="fa-IR" sz="2200" dirty="0" smtClean="0">
              <a:cs typeface="B Nazanin" panose="00000400000000000000" pitchFamily="2" charset="-78"/>
            </a:endParaRPr>
          </a:p>
          <a:p>
            <a:pPr marL="0" indent="0">
              <a:buNone/>
            </a:pPr>
            <a:r>
              <a:rPr lang="fa-IR" sz="2200" dirty="0" smtClean="0">
                <a:cs typeface="B Nazanin" panose="00000400000000000000" pitchFamily="2" charset="-78"/>
              </a:rPr>
              <a:t>با </a:t>
            </a:r>
            <a:r>
              <a:rPr lang="fa-IR" sz="2200" dirty="0">
                <a:cs typeface="B Nazanin" panose="00000400000000000000" pitchFamily="2" charset="-78"/>
              </a:rPr>
              <a:t>استفاده از توانایی های که در مرحله قبل شناسایی شده است می توانید لیستی از ورزش هایی که  می تواند در آنها پیشرفت کند را تهیه کنید. به عنوان مثال اگر ورزشکار شما دارای قابلیت جسمانی مانند سرعت بالا، چابکی و پرتاب خوب می باشد احتمالا می تواند در رشته های توپی مانند هندبال، بسکتبال و یا رشته های راکتی مانند تنیس موفق شود</a:t>
            </a:r>
            <a:r>
              <a:rPr lang="en-US" sz="2200" dirty="0">
                <a:cs typeface="B Nazanin" panose="00000400000000000000" pitchFamily="2" charset="-78"/>
              </a:rPr>
              <a:t>.</a:t>
            </a:r>
            <a:endParaRPr lang="fa-IR" sz="2200" dirty="0">
              <a:cs typeface="B Nazanin" panose="00000400000000000000" pitchFamily="2" charset="-78"/>
            </a:endParaRPr>
          </a:p>
        </p:txBody>
      </p:sp>
    </p:spTree>
    <p:extLst>
      <p:ext uri="{BB962C8B-B14F-4D97-AF65-F5344CB8AC3E}">
        <p14:creationId xmlns:p14="http://schemas.microsoft.com/office/powerpoint/2010/main" val="3505893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a:buNone/>
            </a:pPr>
            <a:r>
              <a:rPr lang="fa-IR" sz="2200" dirty="0" smtClean="0">
                <a:cs typeface="B Nazanin" panose="00000400000000000000" pitchFamily="2" charset="-78"/>
              </a:rPr>
              <a:t>3)</a:t>
            </a:r>
          </a:p>
          <a:p>
            <a:pPr marL="0" indent="0">
              <a:buNone/>
            </a:pPr>
            <a:r>
              <a:rPr lang="fa-IR" sz="2200" dirty="0" smtClean="0">
                <a:cs typeface="B Nazanin" panose="00000400000000000000" pitchFamily="2" charset="-78"/>
              </a:rPr>
              <a:t>بر </a:t>
            </a:r>
            <a:r>
              <a:rPr lang="fa-IR" sz="2200" dirty="0">
                <a:cs typeface="B Nazanin" panose="00000400000000000000" pitchFamily="2" charset="-78"/>
              </a:rPr>
              <a:t>اساس علاقه ورزشکار و میزان امکانات بومی (مکان ورزشی و مربی مجرب و غیره) اولویت بندی کنید</a:t>
            </a:r>
            <a:r>
              <a:rPr lang="en-US" sz="2200" dirty="0">
                <a:cs typeface="B Nazanin" panose="00000400000000000000" pitchFamily="2" charset="-78"/>
              </a:rPr>
              <a:t>.</a:t>
            </a:r>
            <a:br>
              <a:rPr lang="en-US" sz="2200" dirty="0">
                <a:cs typeface="B Nazanin" panose="00000400000000000000" pitchFamily="2" charset="-78"/>
              </a:rPr>
            </a:br>
            <a:r>
              <a:rPr lang="fa-IR" sz="2200" dirty="0" smtClean="0">
                <a:cs typeface="B Nazanin" panose="00000400000000000000" pitchFamily="2" charset="-78"/>
              </a:rPr>
              <a:t>4)</a:t>
            </a:r>
          </a:p>
          <a:p>
            <a:pPr marL="0" indent="0">
              <a:buNone/>
            </a:pPr>
            <a:r>
              <a:rPr lang="fa-IR" sz="2200" dirty="0" smtClean="0">
                <a:cs typeface="B Nazanin" panose="00000400000000000000" pitchFamily="2" charset="-78"/>
              </a:rPr>
              <a:t>به </a:t>
            </a:r>
            <a:r>
              <a:rPr lang="fa-IR" sz="2200" dirty="0">
                <a:cs typeface="B Nazanin" panose="00000400000000000000" pitchFamily="2" charset="-78"/>
              </a:rPr>
              <a:t>دنبال مربیان مجرب و تحصیل کرده باشید و سعی کنید بهترین آن ها را انتخاب کنید. یادتان باشد که بهترین مربی اگر وقت یا تعهد کاری نداشته باشد نمی تواند زیاد به پرورش استعدادهای ورزشکارتان کمک کند</a:t>
            </a:r>
            <a:r>
              <a:rPr lang="en-US" sz="2200" dirty="0">
                <a:cs typeface="B Nazanin" panose="00000400000000000000" pitchFamily="2" charset="-78"/>
              </a:rPr>
              <a:t>.</a:t>
            </a:r>
          </a:p>
          <a:p>
            <a:pPr marL="0" indent="0">
              <a:buNone/>
            </a:pPr>
            <a:r>
              <a:rPr lang="en-US" sz="2200" dirty="0">
                <a:cs typeface="B Nazanin" panose="00000400000000000000" pitchFamily="2" charset="-78"/>
              </a:rPr>
              <a:t/>
            </a:r>
            <a:br>
              <a:rPr lang="en-US" sz="2200" dirty="0">
                <a:cs typeface="B Nazanin" panose="00000400000000000000" pitchFamily="2" charset="-78"/>
              </a:rPr>
            </a:br>
            <a:endParaRPr lang="fa-IR" sz="2200" dirty="0">
              <a:cs typeface="B Nazanin" panose="00000400000000000000" pitchFamily="2" charset="-78"/>
            </a:endParaRPr>
          </a:p>
        </p:txBody>
      </p:sp>
    </p:spTree>
    <p:extLst>
      <p:ext uri="{BB962C8B-B14F-4D97-AF65-F5344CB8AC3E}">
        <p14:creationId xmlns:p14="http://schemas.microsoft.com/office/powerpoint/2010/main" val="1906907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endParaRPr lang="en-US" sz="2200" b="1" dirty="0" smtClean="0">
              <a:cs typeface="B Nazanin" panose="00000400000000000000" pitchFamily="2" charset="-78"/>
            </a:endParaRPr>
          </a:p>
          <a:p>
            <a:pPr marL="0" indent="0">
              <a:buNone/>
            </a:pPr>
            <a:r>
              <a:rPr lang="en-US" sz="2200" b="1" dirty="0" smtClean="0">
                <a:cs typeface="B Nazanin" panose="00000400000000000000" pitchFamily="2" charset="-78"/>
              </a:rPr>
              <a:t>(5</a:t>
            </a:r>
            <a:r>
              <a:rPr lang="en-US" sz="2200" dirty="0">
                <a:cs typeface="B Nazanin" panose="00000400000000000000" pitchFamily="2" charset="-78"/>
              </a:rPr>
              <a:t> </a:t>
            </a:r>
            <a:r>
              <a:rPr lang="fa-IR" sz="2200" dirty="0">
                <a:cs typeface="B Nazanin" panose="00000400000000000000" pitchFamily="2" charset="-78"/>
              </a:rPr>
              <a:t>به توصیه ها و نظرات مربی عمل کنید. اگر تشخیص داد که فرزندتان استعداد ندارد به تشخیص حرفه ای او احترام بگذارید (حتی اگر علاقه ورزشکارتان به آن رشته زیاد باشد) و به سراغ ورزش دیگری بروید</a:t>
            </a:r>
            <a:r>
              <a:rPr lang="en-US" sz="2200" dirty="0" smtClean="0">
                <a:cs typeface="B Nazanin" panose="00000400000000000000" pitchFamily="2" charset="-78"/>
              </a:rPr>
              <a:t>.</a:t>
            </a:r>
            <a:r>
              <a:rPr lang="en-US" sz="2200" dirty="0">
                <a:cs typeface="B Nazanin" panose="00000400000000000000" pitchFamily="2" charset="-78"/>
              </a:rPr>
              <a:t/>
            </a:r>
            <a:br>
              <a:rPr lang="en-US" sz="2200" dirty="0">
                <a:cs typeface="B Nazanin" panose="00000400000000000000" pitchFamily="2" charset="-78"/>
              </a:rPr>
            </a:br>
            <a:r>
              <a:rPr lang="en-US" sz="2200" dirty="0" smtClean="0">
                <a:cs typeface="B Nazanin" panose="00000400000000000000" pitchFamily="2" charset="-78"/>
              </a:rPr>
              <a:t>(6</a:t>
            </a:r>
            <a:r>
              <a:rPr lang="en-US" sz="2200" dirty="0">
                <a:cs typeface="B Nazanin" panose="00000400000000000000" pitchFamily="2" charset="-78"/>
              </a:rPr>
              <a:t> </a:t>
            </a:r>
            <a:r>
              <a:rPr lang="fa-IR" sz="2200" dirty="0">
                <a:cs typeface="B Nazanin" panose="00000400000000000000" pitchFamily="2" charset="-78"/>
              </a:rPr>
              <a:t>اگر در هر یک از این مراحل خودتان یا مربیان به این نتیجه رسیدید که ورزشکارتان نمی تواند در هیچ کدام از رشته ها پیشرفت کند، اصرار نکنید او اگر نمی تواند ورزشکار موفقی شود شاید بتواند هنرمند یا دانشمند موفقی شود</a:t>
            </a:r>
            <a:r>
              <a:rPr lang="en-US" sz="2200" dirty="0">
                <a:cs typeface="B Nazanin" panose="00000400000000000000" pitchFamily="2" charset="-78"/>
              </a:rPr>
              <a:t>.</a:t>
            </a:r>
          </a:p>
          <a:p>
            <a:endParaRPr lang="fa-IR" sz="2200" dirty="0">
              <a:cs typeface="B Nazanin" panose="00000400000000000000" pitchFamily="2" charset="-78"/>
            </a:endParaRPr>
          </a:p>
        </p:txBody>
      </p:sp>
    </p:spTree>
    <p:extLst>
      <p:ext uri="{BB962C8B-B14F-4D97-AF65-F5344CB8AC3E}">
        <p14:creationId xmlns:p14="http://schemas.microsoft.com/office/powerpoint/2010/main" val="416936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anose="00000400000000000000" pitchFamily="2" charset="-78"/>
              </a:rPr>
              <a:t>توصیه هایی برای والدین :</a:t>
            </a:r>
            <a:endParaRPr lang="fa-IR" dirty="0">
              <a:cs typeface="B Nazanin" panose="00000400000000000000" pitchFamily="2" charset="-78"/>
            </a:endParaRPr>
          </a:p>
        </p:txBody>
      </p:sp>
      <p:sp>
        <p:nvSpPr>
          <p:cNvPr id="3" name="Content Placeholder 2"/>
          <p:cNvSpPr>
            <a:spLocks noGrp="1"/>
          </p:cNvSpPr>
          <p:nvPr>
            <p:ph idx="1"/>
          </p:nvPr>
        </p:nvSpPr>
        <p:spPr>
          <a:xfrm>
            <a:off x="677334" y="1560514"/>
            <a:ext cx="8596668" cy="4968874"/>
          </a:xfrm>
        </p:spPr>
        <p:txBody>
          <a:bodyPr>
            <a:noAutofit/>
          </a:bodyPr>
          <a:lstStyle/>
          <a:p>
            <a:pPr marL="0" indent="0">
              <a:buNone/>
            </a:pPr>
            <a:r>
              <a:rPr lang="fa-IR" sz="2200" dirty="0" smtClean="0">
                <a:cs typeface="B Nazanin" panose="00000400000000000000" pitchFamily="2" charset="-78"/>
              </a:rPr>
              <a:t>1-به کودک اجازه دهيد تا در فرآيند تصميم گيري شرکت کند </a:t>
            </a:r>
            <a:endParaRPr lang="en-US" sz="2200" dirty="0" smtClean="0">
              <a:cs typeface="B Nazanin" panose="00000400000000000000" pitchFamily="2" charset="-78"/>
            </a:endParaRPr>
          </a:p>
          <a:p>
            <a:pPr marL="0" indent="0">
              <a:buNone/>
            </a:pPr>
            <a:r>
              <a:rPr lang="fa-IR" sz="2200" dirty="0" smtClean="0">
                <a:cs typeface="B Nazanin" panose="00000400000000000000" pitchFamily="2" charset="-78"/>
              </a:rPr>
              <a:t>2-محيط برنامه تمريني را کنترل کنيد </a:t>
            </a:r>
            <a:endParaRPr lang="en-US" sz="2200" dirty="0" smtClean="0">
              <a:cs typeface="B Nazanin" panose="00000400000000000000" pitchFamily="2" charset="-78"/>
            </a:endParaRPr>
          </a:p>
          <a:p>
            <a:pPr marL="0" indent="0">
              <a:buNone/>
            </a:pPr>
            <a:r>
              <a:rPr lang="fa-IR" sz="2200" dirty="0" smtClean="0">
                <a:cs typeface="B Nazanin" panose="00000400000000000000" pitchFamily="2" charset="-78"/>
              </a:rPr>
              <a:t>3-مراقب توجه بيش از حد کودکان به تمرين ورزشي و آرزوهاي آنان باشيد</a:t>
            </a:r>
            <a:r>
              <a:rPr lang="en-US" sz="2200" dirty="0" smtClean="0">
                <a:cs typeface="B Nazanin" panose="00000400000000000000" pitchFamily="2" charset="-78"/>
              </a:rPr>
              <a:t>. </a:t>
            </a:r>
          </a:p>
          <a:p>
            <a:pPr marL="0" indent="0">
              <a:buNone/>
            </a:pPr>
            <a:r>
              <a:rPr lang="fa-IR" sz="2200" dirty="0" smtClean="0">
                <a:cs typeface="B Nazanin" panose="00000400000000000000" pitchFamily="2" charset="-78"/>
              </a:rPr>
              <a:t>4-به خاطر داشته باشيد ورزش بايد جنبه سرگرمي داشته باشد. به صحبت هاي کودک خود گوش دهيد</a:t>
            </a:r>
            <a:r>
              <a:rPr lang="en-US" sz="2200" dirty="0" smtClean="0">
                <a:cs typeface="B Nazanin" panose="00000400000000000000" pitchFamily="2" charset="-78"/>
              </a:rPr>
              <a:t>!</a:t>
            </a:r>
          </a:p>
          <a:p>
            <a:pPr marL="0" indent="0">
              <a:buNone/>
            </a:pPr>
            <a:r>
              <a:rPr lang="fa-IR" sz="2200" dirty="0" smtClean="0">
                <a:cs typeface="B Nazanin" panose="00000400000000000000" pitchFamily="2" charset="-78"/>
              </a:rPr>
              <a:t>5-هنگامي که مي خواهيد توقعات و انتظارات خود را از کودک تان تعيين کنيد، توانايي ها و قابليت هاي واقعي او را در نظر بگيريد</a:t>
            </a:r>
            <a:r>
              <a:rPr lang="en-US" sz="2200" dirty="0" smtClean="0">
                <a:cs typeface="B Nazanin" panose="00000400000000000000" pitchFamily="2" charset="-78"/>
              </a:rPr>
              <a:t> . </a:t>
            </a:r>
            <a:br>
              <a:rPr lang="en-US" sz="2200" dirty="0" smtClean="0">
                <a:cs typeface="B Nazanin" panose="00000400000000000000" pitchFamily="2" charset="-78"/>
              </a:rPr>
            </a:br>
            <a:r>
              <a:rPr lang="fa-IR" sz="2200" dirty="0" smtClean="0">
                <a:cs typeface="B Nazanin" panose="00000400000000000000" pitchFamily="2" charset="-78"/>
              </a:rPr>
              <a:t>6-کوشش کنيد تا خواسته او از ورزش را شناخته و درک کنيد . </a:t>
            </a:r>
            <a:endParaRPr lang="en-US" sz="2200" dirty="0" smtClean="0">
              <a:cs typeface="B Nazanin" panose="00000400000000000000" pitchFamily="2" charset="-78"/>
            </a:endParaRPr>
          </a:p>
          <a:p>
            <a:pPr marL="0" indent="0">
              <a:buNone/>
            </a:pPr>
            <a:r>
              <a:rPr lang="fa-IR" sz="2200" dirty="0" smtClean="0">
                <a:cs typeface="B Nazanin" panose="00000400000000000000" pitchFamily="2" charset="-78"/>
              </a:rPr>
              <a:t>7-رقابت ها و بازي او را دنبال کنيد . </a:t>
            </a:r>
            <a:endParaRPr lang="en-US" sz="2200" dirty="0" smtClean="0">
              <a:cs typeface="B Nazanin" panose="00000400000000000000" pitchFamily="2" charset="-78"/>
            </a:endParaRPr>
          </a:p>
          <a:p>
            <a:pPr marL="0" indent="0">
              <a:buNone/>
            </a:pPr>
            <a:r>
              <a:rPr lang="fa-IR" sz="2200" dirty="0" smtClean="0">
                <a:cs typeface="B Nazanin" panose="00000400000000000000" pitchFamily="2" charset="-78"/>
              </a:rPr>
              <a:t>8-هرگز فراموش نکنيد که خود نيز روزي کودک بوده ايد</a:t>
            </a:r>
            <a:r>
              <a:rPr lang="en-US" sz="2200" dirty="0" smtClean="0">
                <a:cs typeface="B Nazanin" panose="00000400000000000000" pitchFamily="2" charset="-78"/>
              </a:rPr>
              <a:t>!!!</a:t>
            </a:r>
          </a:p>
          <a:p>
            <a:pPr marL="0" indent="0">
              <a:buNone/>
            </a:pPr>
            <a:endParaRPr lang="fa-IR" sz="2000" dirty="0">
              <a:cs typeface="B Nazanin" panose="00000400000000000000" pitchFamily="2" charset="-78"/>
            </a:endParaRPr>
          </a:p>
        </p:txBody>
      </p:sp>
    </p:spTree>
    <p:extLst>
      <p:ext uri="{BB962C8B-B14F-4D97-AF65-F5344CB8AC3E}">
        <p14:creationId xmlns:p14="http://schemas.microsoft.com/office/powerpoint/2010/main" val="2547844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anose="00000400000000000000" pitchFamily="2" charset="-78"/>
              </a:rPr>
              <a:t>نکات و وجوه برنامه های استعدادیابی </a:t>
            </a:r>
          </a:p>
        </p:txBody>
      </p:sp>
      <p:sp>
        <p:nvSpPr>
          <p:cNvPr id="3" name="Content Placeholder 2"/>
          <p:cNvSpPr>
            <a:spLocks noGrp="1"/>
          </p:cNvSpPr>
          <p:nvPr>
            <p:ph idx="1"/>
          </p:nvPr>
        </p:nvSpPr>
        <p:spPr/>
        <p:txBody>
          <a:bodyPr>
            <a:noAutofit/>
          </a:bodyPr>
          <a:lstStyle/>
          <a:p>
            <a:pPr marL="0" indent="0" fontAlgn="base">
              <a:buNone/>
            </a:pPr>
            <a:r>
              <a:rPr lang="fa-IR" sz="2200" dirty="0">
                <a:cs typeface="B Nazanin" panose="00000400000000000000" pitchFamily="2" charset="-78"/>
              </a:rPr>
              <a:t>بلوم فلد نکات و وجوه برنامه های استعدادیابی را چنین بیان کرده است:</a:t>
            </a:r>
            <a:endParaRPr lang="en-US" sz="2200" dirty="0">
              <a:cs typeface="B Nazanin" panose="00000400000000000000" pitchFamily="2" charset="-78"/>
            </a:endParaRPr>
          </a:p>
          <a:p>
            <a:pPr marL="0" indent="0" fontAlgn="base">
              <a:buNone/>
            </a:pPr>
            <a:r>
              <a:rPr lang="fa-IR" sz="2200" dirty="0">
                <a:cs typeface="B Nazanin" panose="00000400000000000000" pitchFamily="2" charset="-78"/>
              </a:rPr>
              <a:t>-بچه ها به سوی رشته ورزشی ای هدایت می شوند که برای آن، از لحاظ فیزیولوژیکی و جسمانی، خوب تشخیص داده شده اند. این بدین معنی است که آنها احتمال نتایج خوب و شادی آفرینی را از شرکت در تمرینها و مسابقات کسب خواهند کرد.</a:t>
            </a:r>
            <a:endParaRPr lang="en-US" sz="2200" dirty="0">
              <a:cs typeface="B Nazanin" panose="00000400000000000000" pitchFamily="2" charset="-78"/>
            </a:endParaRPr>
          </a:p>
          <a:p>
            <a:pPr marL="0" indent="0" fontAlgn="base">
              <a:buNone/>
            </a:pPr>
            <a:r>
              <a:rPr lang="fa-IR" sz="2200" dirty="0">
                <a:cs typeface="B Nazanin" panose="00000400000000000000" pitchFamily="2" charset="-78"/>
              </a:rPr>
              <a:t>- به علت طبیعت برنامه ها، پس از ترک ورزش حرفه ای تندرستی جسمانی و رفاه عمومی به وجود خواهد آمد.</a:t>
            </a:r>
            <a:endParaRPr lang="en-US" sz="2200" dirty="0">
              <a:cs typeface="B Nazanin" panose="00000400000000000000" pitchFamily="2" charset="-78"/>
            </a:endParaRPr>
          </a:p>
          <a:p>
            <a:pPr marL="0" indent="0">
              <a:buNone/>
            </a:pPr>
            <a:endParaRPr lang="fa-IR" sz="2200" dirty="0">
              <a:cs typeface="B Nazanin" panose="00000400000000000000" pitchFamily="2" charset="-78"/>
            </a:endParaRPr>
          </a:p>
        </p:txBody>
      </p:sp>
    </p:spTree>
    <p:extLst>
      <p:ext uri="{BB962C8B-B14F-4D97-AF65-F5344CB8AC3E}">
        <p14:creationId xmlns:p14="http://schemas.microsoft.com/office/powerpoint/2010/main" val="1984032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fontAlgn="base">
              <a:buNone/>
            </a:pPr>
            <a:r>
              <a:rPr lang="fa-IR" sz="2200" dirty="0">
                <a:cs typeface="B Nazanin" panose="00000400000000000000" pitchFamily="2" charset="-78"/>
              </a:rPr>
              <a:t>-مربیان با تجربه معمولاً جذب این افراد می شوند که این امر باعث می شود آنان از تجربیات علمی مربیان، دانش متخصصان طب ورزشی و بعضاً، از دانش روان شناسان ورزشی بهره مند شوند.</a:t>
            </a:r>
            <a:endParaRPr lang="en-US" sz="2200" dirty="0">
              <a:cs typeface="B Nazanin" panose="00000400000000000000" pitchFamily="2" charset="-78"/>
            </a:endParaRPr>
          </a:p>
          <a:p>
            <a:pPr marL="0" indent="0" fontAlgn="base">
              <a:buNone/>
            </a:pPr>
            <a:r>
              <a:rPr lang="fa-IR" sz="2200" dirty="0">
                <a:cs typeface="B Nazanin" panose="00000400000000000000" pitchFamily="2" charset="-78"/>
              </a:rPr>
              <a:t>-مدیران بسیاری از این برنامه ها، در حال حاضر، نگران فرصتهای شغلی برای ورزشکاران پس از به پایان رسیدن دوران رقابتهایشان هستند. از این رو، این برنامه ها (استعدادیابی ورزشی و همچنین پرورش استعدادها) برای آنان فرصتهای شغلی ای را در آموزش و تمرین رشته های ورزشی فراهم می آورد (1992)</a:t>
            </a:r>
            <a:endParaRPr lang="en-US" sz="2200" dirty="0">
              <a:cs typeface="B Nazanin" panose="00000400000000000000" pitchFamily="2" charset="-78"/>
            </a:endParaRPr>
          </a:p>
          <a:p>
            <a:endParaRPr lang="fa-IR" sz="2200" dirty="0">
              <a:cs typeface="B Nazanin" panose="00000400000000000000" pitchFamily="2" charset="-78"/>
            </a:endParaRPr>
          </a:p>
        </p:txBody>
      </p:sp>
    </p:spTree>
    <p:extLst>
      <p:ext uri="{BB962C8B-B14F-4D97-AF65-F5344CB8AC3E}">
        <p14:creationId xmlns:p14="http://schemas.microsoft.com/office/powerpoint/2010/main" val="3184859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70320"/>
          </a:xfrm>
        </p:spPr>
      </p:pic>
    </p:spTree>
    <p:extLst>
      <p:ext uri="{BB962C8B-B14F-4D97-AF65-F5344CB8AC3E}">
        <p14:creationId xmlns:p14="http://schemas.microsoft.com/office/powerpoint/2010/main" val="1770570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pPr marL="0" indent="0">
              <a:buNone/>
            </a:pPr>
            <a:r>
              <a:rPr lang="fa-IR" sz="2800" dirty="0" smtClean="0">
                <a:cs typeface="B Nazanin" panose="00000400000000000000" pitchFamily="2" charset="-78"/>
              </a:rPr>
              <a:t>منابع : </a:t>
            </a:r>
            <a:br>
              <a:rPr lang="fa-IR" sz="2800" dirty="0" smtClean="0">
                <a:cs typeface="B Nazanin" panose="00000400000000000000" pitchFamily="2" charset="-78"/>
              </a:rPr>
            </a:br>
            <a:r>
              <a:rPr lang="fa-IR" sz="2800" dirty="0" smtClean="0">
                <a:cs typeface="B Nazanin" panose="00000400000000000000" pitchFamily="2" charset="-78"/>
              </a:rPr>
              <a:t>مجله علم ورزش</a:t>
            </a:r>
            <a:br>
              <a:rPr lang="fa-IR" sz="2800" dirty="0" smtClean="0">
                <a:cs typeface="B Nazanin" panose="00000400000000000000" pitchFamily="2" charset="-78"/>
              </a:rPr>
            </a:br>
            <a:r>
              <a:rPr lang="fa-IR" sz="2800" dirty="0" smtClean="0">
                <a:cs typeface="B Nazanin" panose="00000400000000000000" pitchFamily="2" charset="-78"/>
              </a:rPr>
              <a:t>کتاب استعداد یابی ورزشی</a:t>
            </a:r>
            <a:br>
              <a:rPr lang="fa-IR" sz="2800" dirty="0" smtClean="0">
                <a:cs typeface="B Nazanin" panose="00000400000000000000" pitchFamily="2" charset="-78"/>
              </a:rPr>
            </a:br>
            <a:r>
              <a:rPr lang="fa-IR" sz="2800" dirty="0" smtClean="0">
                <a:cs typeface="B Nazanin" panose="00000400000000000000" pitchFamily="2" charset="-78"/>
              </a:rPr>
              <a:t>سایت </a:t>
            </a:r>
            <a:r>
              <a:rPr lang="en-US" sz="2800" dirty="0" err="1" smtClean="0">
                <a:cs typeface="B Nazanin" panose="00000400000000000000" pitchFamily="2" charset="-78"/>
              </a:rPr>
              <a:t>elmvarzesh</a:t>
            </a:r>
            <a:r>
              <a:rPr lang="en-US" sz="2800" dirty="0" smtClean="0">
                <a:cs typeface="B Nazanin" panose="00000400000000000000" pitchFamily="2" charset="-78"/>
              </a:rPr>
              <a:t> </a:t>
            </a:r>
            <a:endParaRPr lang="fa-IR" sz="2800"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151" y="1930400"/>
            <a:ext cx="4101587" cy="4876190"/>
          </a:xfrm>
          <a:prstGeom prst="rect">
            <a:avLst/>
          </a:prstGeom>
        </p:spPr>
      </p:pic>
    </p:spTree>
    <p:extLst>
      <p:ext uri="{BB962C8B-B14F-4D97-AF65-F5344CB8AC3E}">
        <p14:creationId xmlns:p14="http://schemas.microsoft.com/office/powerpoint/2010/main" val="4112410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Calibri" panose="020F0502020204030204" pitchFamily="34" charset="0"/>
                <a:ea typeface="Calibri" panose="020F0502020204030204" pitchFamily="34" charset="0"/>
                <a:cs typeface="B Nazanin" panose="00000400000000000000" pitchFamily="2" charset="-78"/>
              </a:rPr>
              <a:t>تاریخچه :</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buNone/>
            </a:pPr>
            <a:r>
              <a:rPr lang="fa-IR" sz="2200" dirty="0">
                <a:latin typeface="Calibri" panose="020F0502020204030204" pitchFamily="34" charset="0"/>
                <a:ea typeface="Calibri" panose="020F0502020204030204" pitchFamily="34" charset="0"/>
                <a:cs typeface="B Nazanin" panose="00000400000000000000" pitchFamily="2" charset="-78"/>
              </a:rPr>
              <a:t/>
            </a:r>
            <a:br>
              <a:rPr lang="fa-IR" sz="2200" dirty="0">
                <a:latin typeface="Calibri" panose="020F0502020204030204" pitchFamily="34" charset="0"/>
                <a:ea typeface="Calibri" panose="020F0502020204030204" pitchFamily="34" charset="0"/>
                <a:cs typeface="B Nazanin" panose="00000400000000000000" pitchFamily="2" charset="-78"/>
              </a:rPr>
            </a:br>
            <a:r>
              <a:rPr lang="fa-IR" sz="2200" dirty="0">
                <a:solidFill>
                  <a:srgbClr val="000000"/>
                </a:solidFill>
                <a:ea typeface="Calibri" panose="020F0502020204030204" pitchFamily="34" charset="0"/>
                <a:cs typeface="B Nazanin" panose="00000400000000000000" pitchFamily="2" charset="-78"/>
              </a:rPr>
              <a:t>در اواخر دهه 1960 و اوايل 1970 در اکثر کشورهاي اروپاي شرقي ، روش هاي ويژه اي براي شناسايي ورزشکاراني که داراي توانايي هاي بالقوه بالايي بودند ، کشف شد . برخي از اين روش هاي مورد استفاده در انتخاب ورزشکاران مستعد توسط متخصصان کشف و تنظيم شد . اين دانشمندان در پي آن بودند که مربيان را در انتخاب ورزشکاران مستعد براي يک رشته ورزشي خاص ، نسبت به توانايي هاي لازم براي آن رشته آگاه سازند. نتايج حاصله در اين مورد ، غيرقابل تصور و حيرت انگيز بودند . بيشتر افرادي که در بازي هاي المپيک 1972 مدال گرفته بودند ، به ويژه از کشور آلمان شرقي که به طور علمي انتخاب شده بودند ; نتيجه فرآيند شناسايي استعدادها بود</a:t>
            </a:r>
            <a:r>
              <a:rPr lang="en-US" sz="2200" dirty="0">
                <a:solidFill>
                  <a:srgbClr val="000000"/>
                </a:solidFill>
                <a:latin typeface="Tahoma" panose="020B0604030504040204" pitchFamily="34" charset="0"/>
                <a:ea typeface="Calibri" panose="020F0502020204030204" pitchFamily="34" charset="0"/>
                <a:cs typeface="B Nazanin" panose="00000400000000000000" pitchFamily="2" charset="-78"/>
              </a:rPr>
              <a:t> . </a:t>
            </a:r>
            <a:endParaRPr lang="fa-IR" sz="2200" dirty="0">
              <a:cs typeface="B Nazanin" panose="00000400000000000000" pitchFamily="2" charset="-78"/>
            </a:endParaRPr>
          </a:p>
        </p:txBody>
      </p:sp>
    </p:spTree>
    <p:extLst>
      <p:ext uri="{BB962C8B-B14F-4D97-AF65-F5344CB8AC3E}">
        <p14:creationId xmlns:p14="http://schemas.microsoft.com/office/powerpoint/2010/main" val="346326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dirty="0" smtClean="0">
                <a:cs typeface="B Nazanin" panose="00000400000000000000" pitchFamily="2" charset="-78"/>
              </a:rPr>
              <a:t>قدم اوّل</a:t>
            </a:r>
            <a:endParaRPr lang="fa-IR" sz="4800" dirty="0">
              <a:cs typeface="B Nazanin" panose="00000400000000000000" pitchFamily="2" charset="-78"/>
            </a:endParaRPr>
          </a:p>
        </p:txBody>
      </p:sp>
      <p:sp>
        <p:nvSpPr>
          <p:cNvPr id="3" name="Content Placeholder 2"/>
          <p:cNvSpPr>
            <a:spLocks noGrp="1"/>
          </p:cNvSpPr>
          <p:nvPr>
            <p:ph idx="1"/>
          </p:nvPr>
        </p:nvSpPr>
        <p:spPr>
          <a:xfrm>
            <a:off x="677334" y="1500188"/>
            <a:ext cx="8596668" cy="4914900"/>
          </a:xfrm>
        </p:spPr>
        <p:txBody>
          <a:bodyPr>
            <a:noAutofit/>
          </a:bodyPr>
          <a:lstStyle/>
          <a:p>
            <a:pPr marL="0" indent="0">
              <a:buNone/>
            </a:pPr>
            <a:r>
              <a:rPr lang="fa-IR" sz="2200" dirty="0">
                <a:solidFill>
                  <a:schemeClr val="tx1"/>
                </a:solidFill>
                <a:cs typeface="B Nazanin" panose="00000400000000000000" pitchFamily="2" charset="-78"/>
              </a:rPr>
              <a:t>در استعداديابي لازم است هدف کودکان از شرکت در ورزش مشخص شود</a:t>
            </a:r>
            <a:r>
              <a:rPr lang="fa-IR" sz="2200" dirty="0" smtClean="0">
                <a:solidFill>
                  <a:schemeClr val="tx1"/>
                </a:solidFill>
                <a:cs typeface="B Nazanin" panose="00000400000000000000" pitchFamily="2" charset="-78"/>
              </a:rPr>
              <a:t>. کودکان </a:t>
            </a:r>
            <a:r>
              <a:rPr lang="fa-IR" sz="2200" dirty="0">
                <a:solidFill>
                  <a:schemeClr val="tx1"/>
                </a:solidFill>
                <a:cs typeface="B Nazanin" panose="00000400000000000000" pitchFamily="2" charset="-78"/>
              </a:rPr>
              <a:t>در ابتدا ممکن است بگويند برنده شدن براي آنها اهميت دارد اما دلايل شخصي و مهم تري براي شرکت آنان در ورزش وجود دارد . بعضي از اين دلايل عبارتند از : وابستگي و تعلق به گروه ، افزايش مهارت ، هيجان ، موفقيت ، شهرت و حفظ تندرستي</a:t>
            </a:r>
            <a:r>
              <a:rPr lang="en-US" sz="2200" dirty="0">
                <a:solidFill>
                  <a:schemeClr val="tx1"/>
                </a:solidFill>
                <a:cs typeface="B Nazanin" panose="00000400000000000000" pitchFamily="2" charset="-78"/>
              </a:rPr>
              <a:t> . </a:t>
            </a:r>
            <a:br>
              <a:rPr lang="en-US" sz="2200" dirty="0">
                <a:solidFill>
                  <a:schemeClr val="tx1"/>
                </a:solidFill>
                <a:cs typeface="B Nazanin" panose="00000400000000000000" pitchFamily="2" charset="-78"/>
              </a:rPr>
            </a:br>
            <a:r>
              <a:rPr lang="fa-IR" sz="2200" dirty="0">
                <a:solidFill>
                  <a:schemeClr val="tx1"/>
                </a:solidFill>
                <a:cs typeface="B Nazanin" panose="00000400000000000000" pitchFamily="2" charset="-78"/>
              </a:rPr>
              <a:t>اگرچه اين دلايل بيشتر منبع دروني دارد تا بيروني ، ولي شکي نيست که هرچه کودک بيشتر رشد کرده و در محيط رقابت شرکت مي کند ، ارزش هاي بيروني مثل جوايز ، برنده شدن ، عامل انگيزشي اوليه مي شوند . مهم است دلايل کودکان براي شرکت در ورزش که تحت تاثير رشد جسماني و رواني است ، شناخته شود</a:t>
            </a:r>
            <a:r>
              <a:rPr lang="en-US" sz="2200" dirty="0">
                <a:solidFill>
                  <a:schemeClr val="tx1"/>
                </a:solidFill>
                <a:cs typeface="B Nazanin" panose="00000400000000000000" pitchFamily="2" charset="-78"/>
              </a:rPr>
              <a:t>.</a:t>
            </a:r>
            <a:br>
              <a:rPr lang="en-US" sz="2200" dirty="0">
                <a:solidFill>
                  <a:schemeClr val="tx1"/>
                </a:solidFill>
                <a:cs typeface="B Nazanin" panose="00000400000000000000" pitchFamily="2" charset="-78"/>
              </a:rPr>
            </a:br>
            <a:r>
              <a:rPr lang="fa-IR" sz="2200" dirty="0">
                <a:solidFill>
                  <a:schemeClr val="tx1"/>
                </a:solidFill>
                <a:cs typeface="B Nazanin" panose="00000400000000000000" pitchFamily="2" charset="-78"/>
              </a:rPr>
              <a:t>نقش والدين و گروه هاي همسال نيز مهم است . تحقيقات نشان داده اند که بچه هاي کم سن و سال (9-8 سال) بيشتر از ارزيابي گروه همسال استفاده مي کنند . در دوران بلوغ ، بيشتر افراد از شاخص هاي دروني و چندگانه مثل نائل شدن به هدف پيشرفت فردي ، سهولت يادگيري مهارت هاي جديد و لذت از فعاليت استفاده مي کنند. بنابراين لازم است والدين در مورد هدف کودکان و انگيزه اوليه شرکت در ورزش آگاه بوده و ضمن توجه به خواست ها و نيازهاي کودک ، فرصت و امکانات مورد نياز را براي آنان تهيه و تامين کنند</a:t>
            </a:r>
            <a:r>
              <a:rPr lang="en-US" sz="2200" dirty="0">
                <a:solidFill>
                  <a:schemeClr val="tx1"/>
                </a:solidFill>
                <a:cs typeface="B Nazanin" panose="00000400000000000000" pitchFamily="2" charset="-78"/>
              </a:rPr>
              <a:t> . </a:t>
            </a:r>
            <a:br>
              <a:rPr lang="en-US" sz="2200" dirty="0">
                <a:solidFill>
                  <a:schemeClr val="tx1"/>
                </a:solidFill>
                <a:cs typeface="B Nazanin" panose="00000400000000000000" pitchFamily="2" charset="-78"/>
              </a:rPr>
            </a:br>
            <a:endParaRPr lang="fa-IR" sz="2200" dirty="0">
              <a:solidFill>
                <a:schemeClr val="tx1"/>
              </a:solidFill>
              <a:cs typeface="B Nazanin" panose="00000400000000000000" pitchFamily="2" charset="-78"/>
            </a:endParaRPr>
          </a:p>
        </p:txBody>
      </p:sp>
    </p:spTree>
    <p:extLst>
      <p:ext uri="{BB962C8B-B14F-4D97-AF65-F5344CB8AC3E}">
        <p14:creationId xmlns:p14="http://schemas.microsoft.com/office/powerpoint/2010/main" val="570068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anose="00000400000000000000" pitchFamily="2" charset="-78"/>
              </a:rPr>
              <a:t>روش هاي </a:t>
            </a:r>
            <a:r>
              <a:rPr lang="fa-IR" dirty="0" smtClean="0">
                <a:cs typeface="B Nazanin" panose="00000400000000000000" pitchFamily="2" charset="-78"/>
              </a:rPr>
              <a:t>استعداديابي</a:t>
            </a:r>
            <a:endParaRPr lang="fa-IR" dirty="0"/>
          </a:p>
        </p:txBody>
      </p:sp>
      <p:sp>
        <p:nvSpPr>
          <p:cNvPr id="3" name="Content Placeholder 2"/>
          <p:cNvSpPr>
            <a:spLocks noGrp="1"/>
          </p:cNvSpPr>
          <p:nvPr>
            <p:ph idx="1"/>
          </p:nvPr>
        </p:nvSpPr>
        <p:spPr>
          <a:xfrm>
            <a:off x="677334" y="1528763"/>
            <a:ext cx="8596668" cy="4512599"/>
          </a:xfrm>
        </p:spPr>
        <p:txBody>
          <a:bodyPr/>
          <a:lstStyle/>
          <a:p>
            <a:pPr marL="0" indent="0">
              <a:buNone/>
            </a:pPr>
            <a:r>
              <a:rPr lang="fa-IR" sz="2200" dirty="0">
                <a:solidFill>
                  <a:schemeClr val="tx1"/>
                </a:solidFill>
                <a:cs typeface="B Nazanin" panose="00000400000000000000" pitchFamily="2" charset="-78"/>
              </a:rPr>
              <a:t>در ورزش ، دو روش اصلي انتخاب و شناسايي </a:t>
            </a:r>
            <a:r>
              <a:rPr lang="fa-IR" sz="2200" dirty="0" smtClean="0">
                <a:solidFill>
                  <a:schemeClr val="tx1"/>
                </a:solidFill>
                <a:cs typeface="B Nazanin" panose="00000400000000000000" pitchFamily="2" charset="-78"/>
              </a:rPr>
              <a:t>کودکان  </a:t>
            </a:r>
            <a:r>
              <a:rPr lang="fa-IR" sz="2200" dirty="0">
                <a:solidFill>
                  <a:schemeClr val="tx1"/>
                </a:solidFill>
                <a:cs typeface="B Nazanin" panose="00000400000000000000" pitchFamily="2" charset="-78"/>
              </a:rPr>
              <a:t>مستعد وجود دارد</a:t>
            </a:r>
            <a:r>
              <a:rPr lang="en-US" sz="2200" dirty="0">
                <a:solidFill>
                  <a:schemeClr val="tx1"/>
                </a:solidFill>
                <a:cs typeface="B Nazanin" panose="00000400000000000000" pitchFamily="2" charset="-78"/>
              </a:rPr>
              <a:t> : </a:t>
            </a:r>
            <a:br>
              <a:rPr lang="en-US" sz="2200" dirty="0">
                <a:solidFill>
                  <a:schemeClr val="tx1"/>
                </a:solidFill>
                <a:cs typeface="B Nazanin" panose="00000400000000000000" pitchFamily="2" charset="-78"/>
              </a:rPr>
            </a:br>
            <a:endParaRPr lang="fa-IR" sz="2200" dirty="0" smtClean="0">
              <a:solidFill>
                <a:schemeClr val="tx1"/>
              </a:solidFill>
              <a:cs typeface="B Nazanin" panose="00000400000000000000" pitchFamily="2" charset="-78"/>
            </a:endParaRPr>
          </a:p>
          <a:p>
            <a:endParaRPr lang="fa-IR" dirty="0">
              <a:solidFill>
                <a:schemeClr val="tx1"/>
              </a:solidFill>
            </a:endParaRPr>
          </a:p>
          <a:p>
            <a:endParaRPr lang="fa-IR" dirty="0" smtClean="0">
              <a:solidFill>
                <a:schemeClr val="tx1"/>
              </a:solidFill>
            </a:endParaRPr>
          </a:p>
          <a:p>
            <a:pPr marL="0" indent="0">
              <a:buNone/>
            </a:pPr>
            <a:r>
              <a:rPr lang="fa-IR" sz="2400" dirty="0">
                <a:solidFill>
                  <a:schemeClr val="tx1"/>
                </a:solidFill>
                <a:cs typeface="B Nazanin" panose="00000400000000000000" pitchFamily="2" charset="-78"/>
              </a:rPr>
              <a:t>الف) روش طبيعي يا غيرمنظم </a:t>
            </a: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a:solidFill>
                  <a:schemeClr val="tx1"/>
                </a:solidFill>
                <a:cs typeface="B Nazanin" panose="00000400000000000000" pitchFamily="2" charset="-78"/>
              </a:rPr>
              <a:t>ب) روش علمي يا منظم </a:t>
            </a:r>
          </a:p>
        </p:txBody>
      </p:sp>
    </p:spTree>
    <p:extLst>
      <p:ext uri="{BB962C8B-B14F-4D97-AF65-F5344CB8AC3E}">
        <p14:creationId xmlns:p14="http://schemas.microsoft.com/office/powerpoint/2010/main" val="326875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anose="00000400000000000000" pitchFamily="2" charset="-78"/>
              </a:rPr>
              <a:t>روش طبيعي يا غيرمنظم : </a:t>
            </a:r>
          </a:p>
        </p:txBody>
      </p:sp>
      <p:sp>
        <p:nvSpPr>
          <p:cNvPr id="3" name="Content Placeholder 2"/>
          <p:cNvSpPr>
            <a:spLocks noGrp="1"/>
          </p:cNvSpPr>
          <p:nvPr>
            <p:ph idx="1"/>
          </p:nvPr>
        </p:nvSpPr>
        <p:spPr/>
        <p:txBody>
          <a:bodyPr>
            <a:normAutofit/>
          </a:bodyPr>
          <a:lstStyle/>
          <a:p>
            <a:pPr marL="0" indent="0">
              <a:buNone/>
            </a:pPr>
            <a:r>
              <a:rPr lang="fa-IR" sz="2200" dirty="0" smtClean="0">
                <a:cs typeface="B Nazanin" panose="00000400000000000000" pitchFamily="2" charset="-78"/>
              </a:rPr>
              <a:t>روشي </a:t>
            </a:r>
            <a:r>
              <a:rPr lang="fa-IR" sz="2200" dirty="0">
                <a:cs typeface="B Nazanin" panose="00000400000000000000" pitchFamily="2" charset="-78"/>
              </a:rPr>
              <a:t>معمول است و راه طبيعي پيشرفت </a:t>
            </a:r>
            <a:r>
              <a:rPr lang="fa-IR" sz="2200" dirty="0" smtClean="0">
                <a:cs typeface="B Nazanin" panose="00000400000000000000" pitchFamily="2" charset="-78"/>
              </a:rPr>
              <a:t>کودک </a:t>
            </a:r>
            <a:r>
              <a:rPr lang="fa-IR" sz="2200" dirty="0">
                <a:cs typeface="B Nazanin" panose="00000400000000000000" pitchFamily="2" charset="-78"/>
              </a:rPr>
              <a:t>در يک رشته ورزشي است. فرض بر اين است که </a:t>
            </a:r>
            <a:r>
              <a:rPr lang="fa-IR" sz="2200" dirty="0" smtClean="0">
                <a:cs typeface="B Nazanin" panose="00000400000000000000" pitchFamily="2" charset="-78"/>
              </a:rPr>
              <a:t>کودک </a:t>
            </a:r>
            <a:r>
              <a:rPr lang="fa-IR" sz="2200" dirty="0">
                <a:cs typeface="B Nazanin" panose="00000400000000000000" pitchFamily="2" charset="-78"/>
              </a:rPr>
              <a:t>در نتيجه تاثيرات موضعي و مقطعي به يک رشته ورزشي روي مي آورد. با اين حال ، پيشرفت تدريجي در اجراهاي ورزشي ورزشکاران که به وسيله انتخاب طبيعي برگزيده شده اند، به مستعد بودن يا نبودن اين </a:t>
            </a:r>
            <a:r>
              <a:rPr lang="fa-IR" sz="2200" dirty="0" smtClean="0">
                <a:cs typeface="B Nazanin" panose="00000400000000000000" pitchFamily="2" charset="-78"/>
              </a:rPr>
              <a:t>کودک </a:t>
            </a:r>
            <a:r>
              <a:rPr lang="fa-IR" sz="2200" dirty="0">
                <a:cs typeface="B Nazanin" panose="00000400000000000000" pitchFamily="2" charset="-78"/>
              </a:rPr>
              <a:t>در رشته ورزشي که برگزيده شده اند ، بستگي دارد . با توجه به اين مطالب ، اغلب اتفاق مي افتد که پيشرفت و تکامل اجراهاي ورزشي ورزشکار اکثرا به دليل انتخاب نادرست رشته ورزشي ، بسيار کند انجام مي شود</a:t>
            </a:r>
            <a:r>
              <a:rPr lang="en-US" sz="2200" dirty="0">
                <a:cs typeface="B Nazanin" panose="00000400000000000000" pitchFamily="2" charset="-78"/>
              </a:rPr>
              <a:t> . </a:t>
            </a:r>
            <a:endParaRPr lang="fa-IR" sz="2200" dirty="0">
              <a:cs typeface="B Nazanin" panose="00000400000000000000" pitchFamily="2" charset="-78"/>
            </a:endParaRPr>
          </a:p>
        </p:txBody>
      </p:sp>
    </p:spTree>
    <p:extLst>
      <p:ext uri="{BB962C8B-B14F-4D97-AF65-F5344CB8AC3E}">
        <p14:creationId xmlns:p14="http://schemas.microsoft.com/office/powerpoint/2010/main" val="933207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anose="00000400000000000000" pitchFamily="2" charset="-78"/>
              </a:rPr>
              <a:t>روش علمي يا منظم </a:t>
            </a:r>
          </a:p>
        </p:txBody>
      </p:sp>
      <p:sp>
        <p:nvSpPr>
          <p:cNvPr id="3" name="Content Placeholder 2"/>
          <p:cNvSpPr>
            <a:spLocks noGrp="1"/>
          </p:cNvSpPr>
          <p:nvPr>
            <p:ph idx="1"/>
          </p:nvPr>
        </p:nvSpPr>
        <p:spPr/>
        <p:txBody>
          <a:bodyPr>
            <a:normAutofit/>
          </a:bodyPr>
          <a:lstStyle/>
          <a:p>
            <a:pPr marL="0" indent="0">
              <a:buNone/>
            </a:pPr>
            <a:r>
              <a:rPr lang="fa-IR" sz="2200" dirty="0" smtClean="0">
                <a:cs typeface="B Nazanin" panose="00000400000000000000" pitchFamily="2" charset="-78"/>
              </a:rPr>
              <a:t>در </a:t>
            </a:r>
            <a:r>
              <a:rPr lang="fa-IR" sz="2200" dirty="0">
                <a:cs typeface="B Nazanin" panose="00000400000000000000" pitchFamily="2" charset="-78"/>
              </a:rPr>
              <a:t>اين روش با انجام آزمون ها و آزمايش هاي علمي توسط متخصصان و کارشناسان علوم ورزشي ، </a:t>
            </a:r>
            <a:r>
              <a:rPr lang="fa-IR" sz="2200" dirty="0" smtClean="0">
                <a:cs typeface="B Nazanin" panose="00000400000000000000" pitchFamily="2" charset="-78"/>
              </a:rPr>
              <a:t>کودکان با </a:t>
            </a:r>
            <a:r>
              <a:rPr lang="fa-IR" sz="2200" dirty="0">
                <a:cs typeface="B Nazanin" panose="00000400000000000000" pitchFamily="2" charset="-78"/>
              </a:rPr>
              <a:t>استعداد به طور علمي شناسايي و به سمت رشته ورزشي مناسب راهنمايي مي شوند. کساني که به طور علمي انتخاب مي شوند در مقايسه با </a:t>
            </a:r>
            <a:r>
              <a:rPr lang="fa-IR" sz="2200" dirty="0" smtClean="0">
                <a:cs typeface="B Nazanin" panose="00000400000000000000" pitchFamily="2" charset="-78"/>
              </a:rPr>
              <a:t>کودکانی </a:t>
            </a:r>
            <a:r>
              <a:rPr lang="fa-IR" sz="2200" dirty="0">
                <a:cs typeface="B Nazanin" panose="00000400000000000000" pitchFamily="2" charset="-78"/>
              </a:rPr>
              <a:t>که از طريق روش طبيعي انتخاب مي گردند، براي رسيدن به اجراهاي ورزشي بهينه و ماهرانه به زمان کمتري نياز دارند . در رشته هايي که قد و وزن امتياز محسوب مي گردد (مانند : بسکتبال ، واليبال ، فوتبال ، قايقراني ، پرتاب ها و غيره) انتخاب به روش علمي بايد دقيقا مورد توجه قرار گيرد . به همين ترتيب ، اين امر در مورد رشته هايي که سرعت ، زمان عکس العمل ، سازگاري و قدرت تعيين کننده هستند نيز صدق مي کند (مانند : دوهاي سريع ، جودو و هاکي ، پرش ها و غيره) . به کمک متخصصان و کارشناسان علوم ورزشي ، چنين توانايي هايي کشف و آشکار مي شوند . در نتيجه آزمون ها و آزمايشات علمي، انتخاب مي شوند يا به سمت رشته ورزشي که مستعد آن هستند راهنمايي مي گردند</a:t>
            </a:r>
            <a:r>
              <a:rPr lang="en-US" sz="2200" dirty="0">
                <a:cs typeface="B Nazanin" panose="00000400000000000000" pitchFamily="2" charset="-78"/>
              </a:rPr>
              <a:t> . </a:t>
            </a:r>
            <a:br>
              <a:rPr lang="en-US" sz="2200" dirty="0">
                <a:cs typeface="B Nazanin" panose="00000400000000000000" pitchFamily="2" charset="-78"/>
              </a:rPr>
            </a:br>
            <a:endParaRPr lang="fa-IR" sz="2200" dirty="0">
              <a:cs typeface="B Nazanin" panose="00000400000000000000" pitchFamily="2" charset="-78"/>
            </a:endParaRPr>
          </a:p>
        </p:txBody>
      </p:sp>
    </p:spTree>
    <p:extLst>
      <p:ext uri="{BB962C8B-B14F-4D97-AF65-F5344CB8AC3E}">
        <p14:creationId xmlns:p14="http://schemas.microsoft.com/office/powerpoint/2010/main" val="2123120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anose="00000400000000000000" pitchFamily="2" charset="-78"/>
              </a:rPr>
              <a:t>مراحل استعداديابي</a:t>
            </a:r>
            <a:r>
              <a:rPr lang="fa-IR" b="1" dirty="0"/>
              <a:t> </a:t>
            </a:r>
            <a:endParaRPr lang="fa-IR" dirty="0"/>
          </a:p>
        </p:txBody>
      </p:sp>
      <p:sp>
        <p:nvSpPr>
          <p:cNvPr id="3" name="Content Placeholder 2"/>
          <p:cNvSpPr>
            <a:spLocks noGrp="1"/>
          </p:cNvSpPr>
          <p:nvPr>
            <p:ph idx="1"/>
          </p:nvPr>
        </p:nvSpPr>
        <p:spPr/>
        <p:txBody>
          <a:bodyPr>
            <a:normAutofit/>
          </a:bodyPr>
          <a:lstStyle/>
          <a:p>
            <a:pPr marL="0" indent="0">
              <a:buNone/>
            </a:pPr>
            <a:r>
              <a:rPr lang="fa-IR" sz="2400" dirty="0">
                <a:solidFill>
                  <a:srgbClr val="000000"/>
                </a:solidFill>
                <a:ea typeface="Calibri" panose="020F0502020204030204" pitchFamily="34" charset="0"/>
                <a:cs typeface="B Nazanin" panose="00000400000000000000" pitchFamily="2" charset="-78"/>
              </a:rPr>
              <a:t>شناسايي استعدادها در طول چندين سال و طي سه مرحله صورت مي گيرد</a:t>
            </a: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 </a:t>
            </a:r>
            <a:b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b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a:t>
            </a:r>
            <a:endParaRPr lang="fa-IR" sz="2400" dirty="0" smtClean="0">
              <a:solidFill>
                <a:srgbClr val="000000"/>
              </a:solidFill>
              <a:latin typeface="Tahoma" panose="020B0604030504040204" pitchFamily="34" charset="0"/>
              <a:ea typeface="Calibri" panose="020F0502020204030204" pitchFamily="34" charset="0"/>
              <a:cs typeface="B Nazanin" panose="00000400000000000000" pitchFamily="2" charset="-78"/>
            </a:endParaRPr>
          </a:p>
          <a:p>
            <a:pPr marL="0" indent="0">
              <a:buNone/>
            </a:pPr>
            <a:endParaRPr lang="fa-IR" sz="2400" dirty="0">
              <a:solidFill>
                <a:srgbClr val="000000"/>
              </a:solidFill>
              <a:latin typeface="Tahoma" panose="020B0604030504040204" pitchFamily="34" charset="0"/>
              <a:ea typeface="Calibri" panose="020F0502020204030204" pitchFamily="34" charset="0"/>
              <a:cs typeface="B Nazanin" panose="00000400000000000000" pitchFamily="2" charset="-78"/>
            </a:endParaRPr>
          </a:p>
          <a:p>
            <a:pPr marL="0" indent="0">
              <a:buNone/>
            </a:pPr>
            <a:r>
              <a:rPr lang="fa-IR" sz="2400" dirty="0" smtClean="0">
                <a:solidFill>
                  <a:srgbClr val="000000"/>
                </a:solidFill>
                <a:latin typeface="Tahoma" panose="020B0604030504040204" pitchFamily="34" charset="0"/>
                <a:ea typeface="Calibri" panose="020F0502020204030204" pitchFamily="34" charset="0"/>
                <a:cs typeface="B Nazanin" panose="00000400000000000000" pitchFamily="2" charset="-78"/>
              </a:rPr>
              <a:t>مرحله </a:t>
            </a:r>
            <a:r>
              <a:rPr lang="fa-IR" sz="2400" dirty="0">
                <a:solidFill>
                  <a:srgbClr val="000000"/>
                </a:solidFill>
                <a:latin typeface="Tahoma" panose="020B0604030504040204" pitchFamily="34" charset="0"/>
                <a:ea typeface="Calibri" panose="020F0502020204030204" pitchFamily="34" charset="0"/>
                <a:cs typeface="B Nazanin" panose="00000400000000000000" pitchFamily="2" charset="-78"/>
              </a:rPr>
              <a:t>اول استعداديابي ، در بيشتر رشته هاي ورزشي در سنين 3 تا 8 سالگي انجام مي شود . اين مرحله اکثرا توسط آزمايش هاي پزشکي در مورد سلامتي و رشد عمومي جسماني صورت مي گيرد و به منظور شناسايي هرگونه اختلال بدني از لحاظ علمي يا امراض احتمالي است</a:t>
            </a: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 </a:t>
            </a:r>
            <a:endParaRPr lang="fa-IR" sz="2400" dirty="0" smtClean="0">
              <a:solidFill>
                <a:srgbClr val="000000"/>
              </a:solidFill>
              <a:latin typeface="Tahoma" panose="020B0604030504040204" pitchFamily="34" charset="0"/>
              <a:ea typeface="Calibri" panose="020F0502020204030204" pitchFamily="34" charset="0"/>
              <a:cs typeface="B Nazanin" panose="00000400000000000000" pitchFamily="2" charset="-78"/>
            </a:endParaRPr>
          </a:p>
          <a:p>
            <a:pPr marL="0" indent="0">
              <a:buNone/>
            </a:pP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a:r>
            <a:b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b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a:t>
            </a:r>
            <a:endParaRPr lang="fa-IR" sz="2400" dirty="0">
              <a:cs typeface="B Nazanin" panose="00000400000000000000" pitchFamily="2" charset="-78"/>
            </a:endParaRPr>
          </a:p>
        </p:txBody>
      </p:sp>
    </p:spTree>
    <p:extLst>
      <p:ext uri="{BB962C8B-B14F-4D97-AF65-F5344CB8AC3E}">
        <p14:creationId xmlns:p14="http://schemas.microsoft.com/office/powerpoint/2010/main" val="2093495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0" indent="0">
              <a:buNone/>
            </a:pPr>
            <a:r>
              <a:rPr lang="fa-IR" sz="2400" dirty="0">
                <a:solidFill>
                  <a:srgbClr val="000000"/>
                </a:solidFill>
                <a:latin typeface="Tahoma" panose="020B0604030504040204" pitchFamily="34" charset="0"/>
                <a:ea typeface="Calibri" panose="020F0502020204030204" pitchFamily="34" charset="0"/>
                <a:cs typeface="B Nazanin" panose="00000400000000000000" pitchFamily="2" charset="-78"/>
              </a:rPr>
              <a:t>مرحله دوم استعداديابي در بيشتر موارد در سنين 9 تا 15 سالگي براي دختران و 9 تا 17 سالگي براي پسران صورت مي گيرد و بهترين مرحله انتخاب است . اين مرحله براي نوجواناني کاربرد دارد که تجربه تمرينات منسجم را داشته باشند . فنون مورد استفاده شده در مرحله دوم ، بايد نحوه عمل پارامترهاي بيومتريکي و عملکردي را مورد ارزيابي و سنجش قرار بدهد . در اين مرحله استعداديابي ، روانشناسان ورزشي نقش مهمي ايفا» مي کنند</a:t>
            </a: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a:t>
            </a:r>
            <a:b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b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a:t>
            </a:r>
            <a:r>
              <a:rPr lang="fa-IR" sz="2400" dirty="0">
                <a:solidFill>
                  <a:srgbClr val="000000"/>
                </a:solidFill>
                <a:latin typeface="Tahoma" panose="020B0604030504040204" pitchFamily="34" charset="0"/>
                <a:ea typeface="Calibri" panose="020F0502020204030204" pitchFamily="34" charset="0"/>
                <a:cs typeface="B Nazanin" panose="00000400000000000000" pitchFamily="2" charset="-78"/>
              </a:rPr>
              <a:t>مرحله نهايي استعداديابي ، در مورد بازيکنان تيم ملي استفاده مي شود . از جمله عواملي که بايد مورد ارزيابي قرار گيرد ، سلامتي ورزشکار ، سازگاري فيزيولوژيکي او نسبت به تمرين و مسابقه ، توانايي او در مقابله با فشار و مهم تر از همه ، قابليت ورزشکار براي پيشرفت در آينده است</a:t>
            </a:r>
            <a: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t> . </a:t>
            </a:r>
            <a:br>
              <a:rPr lang="en-US" sz="2400" dirty="0">
                <a:solidFill>
                  <a:srgbClr val="000000"/>
                </a:solidFill>
                <a:latin typeface="Tahoma" panose="020B0604030504040204" pitchFamily="34" charset="0"/>
                <a:ea typeface="Calibri" panose="020F0502020204030204" pitchFamily="34" charset="0"/>
                <a:cs typeface="B Nazanin" panose="00000400000000000000" pitchFamily="2" charset="-78"/>
              </a:rPr>
            </a:br>
            <a:endParaRPr lang="fa-IR" sz="2400" dirty="0">
              <a:cs typeface="B Nazanin" panose="00000400000000000000" pitchFamily="2" charset="-78"/>
            </a:endParaRPr>
          </a:p>
          <a:p>
            <a:endParaRPr lang="fa-IR" sz="2400" dirty="0">
              <a:cs typeface="B Nazanin" panose="00000400000000000000" pitchFamily="2" charset="-78"/>
            </a:endParaRPr>
          </a:p>
        </p:txBody>
      </p:sp>
    </p:spTree>
    <p:extLst>
      <p:ext uri="{BB962C8B-B14F-4D97-AF65-F5344CB8AC3E}">
        <p14:creationId xmlns:p14="http://schemas.microsoft.com/office/powerpoint/2010/main" val="3684765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53</TotalTime>
  <Words>903</Words>
  <Application>Microsoft Office PowerPoint</Application>
  <PresentationFormat>Widescreen</PresentationFormat>
  <Paragraphs>55</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Tahoma</vt:lpstr>
      <vt:lpstr>Trebuchet MS</vt:lpstr>
      <vt:lpstr>Calibri</vt:lpstr>
      <vt:lpstr>Wingdings 3</vt:lpstr>
      <vt:lpstr>Arial</vt:lpstr>
      <vt:lpstr>B Nazanin</vt:lpstr>
      <vt:lpstr>2  Baran Outline</vt:lpstr>
      <vt:lpstr>Facet</vt:lpstr>
      <vt:lpstr>بسم الله الرحمن الرحیم </vt:lpstr>
      <vt:lpstr>PowerPoint Presentation</vt:lpstr>
      <vt:lpstr>تاریخچه :</vt:lpstr>
      <vt:lpstr>قدم اوّل</vt:lpstr>
      <vt:lpstr>روش هاي استعداديابي</vt:lpstr>
      <vt:lpstr>روش طبيعي يا غيرمنظم : </vt:lpstr>
      <vt:lpstr>روش علمي يا منظم </vt:lpstr>
      <vt:lpstr>مراحل استعداديابي </vt:lpstr>
      <vt:lpstr>PowerPoint Presentation</vt:lpstr>
      <vt:lpstr>مرحله نهايي استعداديابي </vt:lpstr>
      <vt:lpstr>معیار های استعدداد یابی در کودکان :</vt:lpstr>
      <vt:lpstr>توانايي بيومتريکي : </vt:lpstr>
      <vt:lpstr>چگونه به استعداد ورزشی فرزند خود پی ببریم </vt:lpstr>
      <vt:lpstr>PowerPoint Presentation</vt:lpstr>
      <vt:lpstr>PowerPoint Presentation</vt:lpstr>
      <vt:lpstr>PowerPoint Presentation</vt:lpstr>
      <vt:lpstr>توصیه هایی برای والدین :</vt:lpstr>
      <vt:lpstr>نکات و وجوه برنامه های استعدادیابی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 </dc:title>
  <dc:creator>kamal-Ahmadi</dc:creator>
  <cp:lastModifiedBy>omid arzi</cp:lastModifiedBy>
  <cp:revision>8</cp:revision>
  <dcterms:created xsi:type="dcterms:W3CDTF">2015-05-22T12:10:03Z</dcterms:created>
  <dcterms:modified xsi:type="dcterms:W3CDTF">2022-01-18T17:22:32Z</dcterms:modified>
</cp:coreProperties>
</file>