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7" r:id="rId3"/>
    <p:sldId id="258" r:id="rId4"/>
    <p:sldId id="297" r:id="rId5"/>
    <p:sldId id="296" r:id="rId6"/>
    <p:sldId id="298" r:id="rId7"/>
    <p:sldId id="294" r:id="rId8"/>
    <p:sldId id="291" r:id="rId9"/>
    <p:sldId id="306" r:id="rId10"/>
    <p:sldId id="273" r:id="rId11"/>
    <p:sldId id="271" r:id="rId12"/>
    <p:sldId id="264" r:id="rId13"/>
    <p:sldId id="265" r:id="rId14"/>
    <p:sldId id="293" r:id="rId15"/>
    <p:sldId id="266" r:id="rId16"/>
    <p:sldId id="292" r:id="rId17"/>
    <p:sldId id="270" r:id="rId18"/>
    <p:sldId id="300" r:id="rId19"/>
    <p:sldId id="307" r:id="rId20"/>
    <p:sldId id="301" r:id="rId21"/>
    <p:sldId id="302" r:id="rId22"/>
    <p:sldId id="303" r:id="rId23"/>
    <p:sldId id="308"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1/29/2015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1/29/2015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1/29/2015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1/29/2015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1/29/2015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1/29/2015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1/29/2015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1/29/2015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1/29/2015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1/29/2015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1/29/2015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1/29/2015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1"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Milan </a:t>
            </a:r>
            <a:r>
              <a:rPr lang="en-US" dirty="0" err="1" smtClean="0"/>
              <a:t>systemy</a:t>
            </a:r>
            <a:r>
              <a:rPr lang="en-US" dirty="0" smtClean="0"/>
              <a:t> family therapy</a:t>
            </a:r>
            <a:endParaRPr lang="en-US" dirty="0"/>
          </a:p>
        </p:txBody>
      </p:sp>
      <p:sp>
        <p:nvSpPr>
          <p:cNvPr id="3" name="Subtitle 2"/>
          <p:cNvSpPr>
            <a:spLocks noGrp="1"/>
          </p:cNvSpPr>
          <p:nvPr>
            <p:ph type="subTitle" idx="1"/>
          </p:nvPr>
        </p:nvSpPr>
        <p:spPr/>
        <p:txBody>
          <a:bodyPr>
            <a:normAutofit/>
          </a:bodyPr>
          <a:lstStyle/>
          <a:p>
            <a:pPr algn="ctr"/>
            <a:r>
              <a:rPr lang="fa-IR" sz="4800" b="1" dirty="0" smtClean="0">
                <a:cs typeface="2  Compset" pitchFamily="2" charset="-78"/>
              </a:rPr>
              <a:t>خانواده درمانی سیستمی میلان</a:t>
            </a:r>
            <a:endParaRPr lang="en-US" sz="4800" b="1" dirty="0">
              <a:cs typeface="2  Compset" pitchFamily="2" charset="-78"/>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82" y="628356"/>
            <a:ext cx="10058402" cy="862818"/>
          </a:xfrm>
        </p:spPr>
        <p:txBody>
          <a:bodyPr>
            <a:normAutofit/>
          </a:bodyPr>
          <a:lstStyle/>
          <a:p>
            <a:pPr marL="342900" lvl="0" indent="-342900" algn="r" fontAlgn="base">
              <a:lnSpc>
                <a:spcPct val="100000"/>
              </a:lnSpc>
              <a:spcAft>
                <a:spcPct val="0"/>
              </a:spcAft>
            </a:pPr>
            <a:r>
              <a:rPr lang="fa-IR" dirty="0" smtClean="0"/>
              <a:t>تکنیکهای درمانی میلان</a:t>
            </a:r>
            <a:endParaRPr lang="fa-IR" dirty="0"/>
          </a:p>
        </p:txBody>
      </p:sp>
      <p:sp>
        <p:nvSpPr>
          <p:cNvPr id="4" name="Content Placeholder 3"/>
          <p:cNvSpPr>
            <a:spLocks noGrp="1"/>
          </p:cNvSpPr>
          <p:nvPr>
            <p:ph sz="half" idx="2"/>
          </p:nvPr>
        </p:nvSpPr>
        <p:spPr>
          <a:xfrm>
            <a:off x="956603" y="1617786"/>
            <a:ext cx="10167011" cy="4698608"/>
          </a:xfrm>
        </p:spPr>
        <p:txBody>
          <a:bodyPr>
            <a:normAutofit/>
          </a:bodyPr>
          <a:lstStyle/>
          <a:p>
            <a:r>
              <a:rPr lang="fa-IR" dirty="0" smtClean="0"/>
              <a:t>ابتدا درمان میلان به این صورت بود که مراجع خواهان تغییر بود ولی معتقد بود که لازم است فقط فرد علامت دار در خانواده تغییر کند و بقیه اعضای خانواده سالم اند.</a:t>
            </a:r>
          </a:p>
          <a:p>
            <a:r>
              <a:rPr lang="fa-IR" dirty="0" smtClean="0"/>
              <a:t>اما میلان آنرا قبول نداشت و طرح شکستن الگوی متناقض را مطرح کردند.</a:t>
            </a:r>
          </a:p>
          <a:p>
            <a:r>
              <a:rPr lang="fa-IR" dirty="0" smtClean="0"/>
              <a:t>در </a:t>
            </a:r>
            <a:r>
              <a:rPr lang="fa-IR" b="1" dirty="0" smtClean="0"/>
              <a:t>تجدید نظر بعدی </a:t>
            </a:r>
            <a:r>
              <a:rPr lang="fa-IR" dirty="0" smtClean="0"/>
              <a:t>میلان به این نتیجه رسید که خانواده ناکارآمد اعتقاداتی دارند که تاریخ آنها گذشته و آنان با این اعتقادات در توازن حیاتی خود باقی مانده اند و در شرایطی زندگی می کنند که با واقعیت سازگار نیست.رفتار آنها مرتب تغییر کرده است بدون آنکه اعتقادات آنها تغییر کرده باشد.</a:t>
            </a:r>
          </a:p>
          <a:p>
            <a:r>
              <a:rPr lang="fa-IR" dirty="0" smtClean="0"/>
              <a:t>در این زمینه میلان بر آن شد برای تمایز بین دو سطح معنا و عمل،به خانواده کمک کند.به خانواده اطلاعاتی در مورد تفاوت میان فکر و عمل دادند یعنی الگوی اعتقادی و الگوی رفتاری هماهنگ با آن اعتقادات.</a:t>
            </a:r>
            <a:endParaRPr lang="fa-IR" dirty="0"/>
          </a:p>
        </p:txBody>
      </p:sp>
    </p:spTree>
    <p:extLst>
      <p:ext uri="{BB962C8B-B14F-4D97-AF65-F5344CB8AC3E}">
        <p14:creationId xmlns:p14="http://schemas.microsoft.com/office/powerpoint/2010/main" val="198195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r"/>
            <a:r>
              <a:rPr lang="fa-IR" sz="4000" b="1" dirty="0" smtClean="0">
                <a:solidFill>
                  <a:srgbClr val="FF0000"/>
                </a:solidFill>
                <a:cs typeface="B Nazanin" pitchFamily="2" charset="-78"/>
              </a:rPr>
              <a:t>1- معنای ضمنی مثبت</a:t>
            </a:r>
            <a:r>
              <a:rPr lang="en-US" sz="4000" b="1" dirty="0" smtClean="0">
                <a:solidFill>
                  <a:srgbClr val="FF0000"/>
                </a:solidFill>
                <a:cs typeface="B Nazanin" pitchFamily="2" charset="-78"/>
              </a:rPr>
              <a:t>positive connotation </a:t>
            </a:r>
            <a:endParaRPr lang="fa-IR" sz="4000" b="1" dirty="0">
              <a:solidFill>
                <a:srgbClr val="FF0000"/>
              </a:solidFill>
              <a:cs typeface="B Nazanin" pitchFamily="2" charset="-78"/>
            </a:endParaRPr>
          </a:p>
        </p:txBody>
      </p:sp>
      <p:sp>
        <p:nvSpPr>
          <p:cNvPr id="8" name="Content Placeholder 7"/>
          <p:cNvSpPr>
            <a:spLocks noGrp="1"/>
          </p:cNvSpPr>
          <p:nvPr>
            <p:ph idx="1"/>
          </p:nvPr>
        </p:nvSpPr>
        <p:spPr/>
        <p:txBody>
          <a:bodyPr>
            <a:normAutofit fontScale="92500"/>
          </a:bodyPr>
          <a:lstStyle/>
          <a:p>
            <a:r>
              <a:rPr lang="fa-IR" sz="2800" dirty="0" smtClean="0">
                <a:solidFill>
                  <a:schemeClr val="tx2"/>
                </a:solidFill>
                <a:cs typeface="B Nazanin" pitchFamily="2" charset="-78"/>
              </a:rPr>
              <a:t>در این تکنیک رفتار علامت دار عضو خانواده رفتاری مثبت و وسیله حفظ توازن خانواده تلقی می شود و بدین ترتیب چارچوب بندی رفتار خانواده تغییر می یابد.</a:t>
            </a:r>
            <a:r>
              <a:rPr lang="ar-SA" sz="2800" dirty="0"/>
              <a:t> نوعی باز تعبیر است که از طریق آن بر رفتار تک تک اعضای خانواده بر چسب خیر خواهانه زده می شود .  و با نیت خوب تلقی می شوند .</a:t>
            </a:r>
            <a:endParaRPr lang="fa-IR" sz="2800" dirty="0" smtClean="0">
              <a:solidFill>
                <a:schemeClr val="tx2"/>
              </a:solidFill>
              <a:cs typeface="B Nazanin" pitchFamily="2" charset="-78"/>
            </a:endParaRPr>
          </a:p>
          <a:p>
            <a:r>
              <a:rPr lang="fa-IR" sz="2800" dirty="0" smtClean="0">
                <a:solidFill>
                  <a:schemeClr val="tx2"/>
                </a:solidFill>
                <a:cs typeface="B Nazanin" pitchFamily="2" charset="-78"/>
              </a:rPr>
              <a:t>و رفتار منفی عضو خانواده با انگیزه مطلوب توجیه می شود.</a:t>
            </a:r>
          </a:p>
          <a:p>
            <a:r>
              <a:rPr lang="fa-IR" sz="2800" dirty="0" smtClean="0">
                <a:solidFill>
                  <a:schemeClr val="tx2"/>
                </a:solidFill>
                <a:cs typeface="B Nazanin" pitchFamily="2" charset="-78"/>
              </a:rPr>
              <a:t>مثلا: بچه از رفتن به مدرسه امتناع می کند.بجای تنبل گفته می شود،انگیزه او آن است که مادرش در خانه تنها نباشد.فرزند بجای بد یا بیمار،دارای نیت خوب معرفی می شود.</a:t>
            </a:r>
          </a:p>
          <a:p>
            <a:r>
              <a:rPr lang="fa-IR" sz="2800" dirty="0" smtClean="0">
                <a:solidFill>
                  <a:schemeClr val="tx2"/>
                </a:solidFill>
                <a:cs typeface="B Nazanin" pitchFamily="2" charset="-78"/>
              </a:rPr>
              <a:t>رفتار علامت دار «امتناع از مدرسه «به رفتار «ایجاد پیوستگی با خانواده» تبدیل می شود.</a:t>
            </a:r>
          </a:p>
          <a:p>
            <a:r>
              <a:rPr lang="fa-IR" sz="2800" dirty="0" smtClean="0">
                <a:solidFill>
                  <a:schemeClr val="tx2"/>
                </a:solidFill>
                <a:cs typeface="B Nazanin" pitchFamily="2" charset="-78"/>
              </a:rPr>
              <a:t>این تکنیک خانواده را برای تجویز تناقض آتی آماده می کند و مقاومت خانواده کم خواهد شد.</a:t>
            </a:r>
            <a:endParaRPr lang="fa-IR" sz="2800" dirty="0">
              <a:solidFill>
                <a:schemeClr val="tx2"/>
              </a:solidFill>
              <a:cs typeface="B Nazanin" pitchFamily="2" charset="-78"/>
            </a:endParaRP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4000" dirty="0" smtClean="0">
                <a:solidFill>
                  <a:srgbClr val="FF0000"/>
                </a:solidFill>
              </a:rPr>
              <a:t>2-تجویز آیین ها </a:t>
            </a:r>
            <a:r>
              <a:rPr lang="en-US" sz="4000" dirty="0" smtClean="0">
                <a:solidFill>
                  <a:srgbClr val="FF0000"/>
                </a:solidFill>
              </a:rPr>
              <a:t>rituals </a:t>
            </a:r>
            <a:endParaRPr lang="fa-IR" sz="4000" dirty="0">
              <a:solidFill>
                <a:srgbClr val="FF0000"/>
              </a:solidFill>
            </a:endParaRPr>
          </a:p>
        </p:txBody>
      </p:sp>
      <p:sp>
        <p:nvSpPr>
          <p:cNvPr id="4" name="Content Placeholder 3"/>
          <p:cNvSpPr>
            <a:spLocks noGrp="1"/>
          </p:cNvSpPr>
          <p:nvPr>
            <p:ph idx="1"/>
          </p:nvPr>
        </p:nvSpPr>
        <p:spPr/>
        <p:txBody>
          <a:bodyPr>
            <a:normAutofit/>
          </a:bodyPr>
          <a:lstStyle/>
          <a:p>
            <a:r>
              <a:rPr lang="fa-IR" sz="2800" dirty="0" smtClean="0">
                <a:cs typeface="B Nazanin" pitchFamily="2" charset="-78"/>
              </a:rPr>
              <a:t>بصورت پیشنهاد به خانواده ارائه می شود.مقاومت کمتر خانواده را بدنبال دارد.</a:t>
            </a:r>
            <a:r>
              <a:rPr lang="ar-SA" sz="2800" dirty="0"/>
              <a:t> تجویز نوع خاص از </a:t>
            </a:r>
            <a:endParaRPr lang="en-US" sz="2800" dirty="0" smtClean="0"/>
          </a:p>
          <a:p>
            <a:r>
              <a:rPr lang="ar-SA" sz="2800" dirty="0" smtClean="0"/>
              <a:t>رفتار </a:t>
            </a:r>
            <a:r>
              <a:rPr lang="ar-SA" sz="2800" dirty="0"/>
              <a:t>آیینی است و به والدینی ارائه می شود  که کودکان روان پریش یا دچار  بی </a:t>
            </a:r>
            <a:endParaRPr lang="en-US" sz="2800" dirty="0" smtClean="0"/>
          </a:p>
          <a:p>
            <a:r>
              <a:rPr lang="ar-SA" sz="2800" dirty="0" smtClean="0"/>
              <a:t>اشتهایی </a:t>
            </a:r>
            <a:r>
              <a:rPr lang="ar-SA" sz="2800" dirty="0"/>
              <a:t>عصبی دارند . تا تلاش شود بازی کثیف خانواده را در هم شکند .</a:t>
            </a:r>
            <a:endParaRPr lang="fa-IR" sz="2800" dirty="0" smtClean="0">
              <a:cs typeface="B Nazanin" pitchFamily="2" charset="-78"/>
            </a:endParaRPr>
          </a:p>
          <a:p>
            <a:r>
              <a:rPr lang="fa-IR" sz="2800" dirty="0" smtClean="0">
                <a:cs typeface="B Nazanin" pitchFamily="2" charset="-78"/>
              </a:rPr>
              <a:t>گذر تدریجی از آیین های موجود به آیین های درمانگر امکان تغییر در افکار،عقاید و روابط خانواده را فراهم می </a:t>
            </a:r>
            <a:endParaRPr lang="en-US" sz="2800" dirty="0" smtClean="0">
              <a:cs typeface="B Nazanin" pitchFamily="2" charset="-78"/>
            </a:endParaRPr>
          </a:p>
          <a:p>
            <a:r>
              <a:rPr lang="fa-IR" sz="2800" dirty="0" smtClean="0">
                <a:cs typeface="B Nazanin" pitchFamily="2" charset="-78"/>
              </a:rPr>
              <a:t>آورد.تکالیفی که از طریق آیین ها داده می شوند با جزئیات کامل و به شکل تجویز متناقض ارائه می گردد</a:t>
            </a:r>
            <a:r>
              <a:rPr lang="fa-IR" sz="2800" dirty="0">
                <a:cs typeface="B Nazanin" pitchFamily="2" charset="-78"/>
              </a:rPr>
              <a:t> </a:t>
            </a:r>
            <a:r>
              <a:rPr lang="fa-IR" sz="2800" dirty="0" smtClean="0">
                <a:cs typeface="B Nazanin" pitchFamily="2" charset="-78"/>
              </a:rPr>
              <a:t>و با قواعد خانوادگی خشک و مخفی  چالش می کند.</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52" y="0"/>
            <a:ext cx="10058402" cy="1219200"/>
          </a:xfrm>
        </p:spPr>
        <p:txBody>
          <a:bodyPr>
            <a:normAutofit/>
          </a:bodyPr>
          <a:lstStyle/>
          <a:p>
            <a:pPr algn="r"/>
            <a:endParaRPr lang="fa-IR" sz="5400" b="1" dirty="0">
              <a:cs typeface="B Nazanin" pitchFamily="2" charset="-78"/>
            </a:endParaRPr>
          </a:p>
        </p:txBody>
      </p:sp>
      <p:sp>
        <p:nvSpPr>
          <p:cNvPr id="3" name="Content Placeholder 2"/>
          <p:cNvSpPr>
            <a:spLocks noGrp="1"/>
          </p:cNvSpPr>
          <p:nvPr>
            <p:ph idx="1"/>
          </p:nvPr>
        </p:nvSpPr>
        <p:spPr>
          <a:xfrm>
            <a:off x="1026578" y="1752600"/>
            <a:ext cx="10058400" cy="4229100"/>
          </a:xfrm>
        </p:spPr>
        <p:txBody>
          <a:bodyPr>
            <a:noAutofit/>
          </a:bodyPr>
          <a:lstStyle/>
          <a:p>
            <a:r>
              <a:rPr lang="ar-SA" dirty="0" smtClean="0"/>
              <a:t>تلاشی </a:t>
            </a:r>
            <a:r>
              <a:rPr lang="ar-SA" dirty="0"/>
              <a:t>است برای در هم شکستن نقش ها ناسازگار در خانواده ، در اصل رهنمود های مشخصی به معنی دراماتیک کردن جنبه های مثبت موقعیت های مشکل زا هستند .  </a:t>
            </a:r>
            <a:r>
              <a:rPr lang="fa-IR" dirty="0" smtClean="0"/>
              <a:t>کارهایی است نظیر تعیین زمان صرف غذا،زمان خواب،سر غذا با هم نشستن یا گفتن «شب بخیر»قبل از خواب یا صبح به خیر پس از بیداری صبح.با تغییر دادن اعمال اعضای خانواده،معنای رفتار نیز تغییر خواهد کرد.</a:t>
            </a:r>
          </a:p>
          <a:p>
            <a:r>
              <a:rPr lang="fa-IR" dirty="0" smtClean="0"/>
              <a:t>تشریفات مؤثر باید مشخص کند که چه کسی چه چیزی را و چگونه انجام دهد.</a:t>
            </a:r>
          </a:p>
          <a:p>
            <a:r>
              <a:rPr lang="fa-IR" dirty="0" smtClean="0"/>
              <a:t>مثال:دانش آموزی که درس نمی خواند مسولیت داده می شود که به مادرش بگوید:من شما را خیلی دوست دارم.کار شما زیاد است من برای آنکه به شما در کارهای خانه کمک کنم از زمان درسم می زنم.</a:t>
            </a:r>
          </a:p>
          <a:p>
            <a:r>
              <a:rPr lang="fa-IR" dirty="0" smtClean="0"/>
              <a:t>مادر: ضمن تشکر ،اگر مرا دوست داری درست را بخوان.من کارهایم را خودم انجام می دهم.</a:t>
            </a:r>
          </a:p>
        </p:txBody>
      </p:sp>
    </p:spTree>
    <p:extLst>
      <p:ext uri="{BB962C8B-B14F-4D97-AF65-F5344CB8AC3E}">
        <p14:creationId xmlns:p14="http://schemas.microsoft.com/office/powerpoint/2010/main" val="117494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مثال:</a:t>
            </a:r>
            <a:endParaRPr lang="fa-IR" dirty="0">
              <a:solidFill>
                <a:srgbClr val="FF0000"/>
              </a:solidFill>
            </a:endParaRPr>
          </a:p>
        </p:txBody>
      </p:sp>
      <p:sp>
        <p:nvSpPr>
          <p:cNvPr id="3" name="Content Placeholder 2"/>
          <p:cNvSpPr>
            <a:spLocks noGrp="1"/>
          </p:cNvSpPr>
          <p:nvPr>
            <p:ph idx="1"/>
          </p:nvPr>
        </p:nvSpPr>
        <p:spPr/>
        <p:txBody>
          <a:bodyPr>
            <a:normAutofit/>
          </a:bodyPr>
          <a:lstStyle/>
          <a:p>
            <a:r>
              <a:rPr lang="fa-IR" dirty="0" smtClean="0"/>
              <a:t>والدینی که در رقابت با یکدیگر عمل می کنند و ناهماهنگ اند.ممکن است در مورد کنترل رفتار کودک ناهنجارشان تضاد فکری و عملی داشته باشند،از تکنیک زوج و فرد بعنوان یک آیین استفاده می کنیم.</a:t>
            </a:r>
          </a:p>
          <a:p>
            <a:r>
              <a:rPr lang="fa-IR" dirty="0" smtClean="0"/>
              <a:t>مسولیت کودک در روزهای زوج به پدر و در روزهای فرد به مادر واگذار می شود.پدر زمانی که مادر مسولیت کودک را بعهده دارد فقط مشاهده می کند و می نویسد.</a:t>
            </a:r>
          </a:p>
          <a:p>
            <a:r>
              <a:rPr lang="fa-IR" dirty="0" smtClean="0"/>
              <a:t>و زمانی که پدر مسولیت را بر عهده دارد مادر مشاهده می کند.</a:t>
            </a:r>
          </a:p>
          <a:p>
            <a:r>
              <a:rPr lang="fa-IR" dirty="0" smtClean="0"/>
              <a:t>بعد از اتمام این تکلیف هر دو با هم مسولیت انضباط و کنترل کودک را بعهده می گیرند.</a:t>
            </a:r>
            <a:endParaRPr lang="fa-IR"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a-IR" sz="3200" b="1" dirty="0">
                <a:cs typeface="B Nazanin" pitchFamily="2" charset="-78"/>
              </a:rPr>
              <a:t>انجام این آیین نتایجی در بر دارد:</a:t>
            </a:r>
          </a:p>
          <a:p>
            <a:r>
              <a:rPr lang="fa-IR" sz="3200" b="1" dirty="0">
                <a:cs typeface="B Nazanin" pitchFamily="2" charset="-78"/>
              </a:rPr>
              <a:t>1-به شناخت تفاوت دیدگاه والدین کمک می کند.</a:t>
            </a:r>
          </a:p>
          <a:p>
            <a:r>
              <a:rPr lang="fa-IR" sz="3200" b="1" dirty="0">
                <a:cs typeface="B Nazanin" pitchFamily="2" charset="-78"/>
              </a:rPr>
              <a:t>2-اهمیت هماهنگی بین والدین برای والدین روشن می شود.</a:t>
            </a:r>
          </a:p>
          <a:p>
            <a:r>
              <a:rPr lang="fa-IR" sz="3200" b="1" dirty="0">
                <a:cs typeface="B Nazanin" pitchFamily="2" charset="-78"/>
              </a:rPr>
              <a:t>3-این برنامه در همه موارد ناشی از ناهماهنگی </a:t>
            </a:r>
            <a:r>
              <a:rPr lang="fa-IR" sz="3200" b="1" dirty="0" smtClean="0">
                <a:cs typeface="B Nazanin" pitchFamily="2" charset="-78"/>
              </a:rPr>
              <a:t>، قابل </a:t>
            </a:r>
            <a:r>
              <a:rPr lang="fa-IR" sz="3200" b="1" dirty="0">
                <a:cs typeface="B Nazanin" pitchFamily="2" charset="-78"/>
              </a:rPr>
              <a:t>اجرا است.</a:t>
            </a:r>
          </a:p>
        </p:txBody>
      </p:sp>
    </p:spTree>
    <p:extLst>
      <p:ext uri="{BB962C8B-B14F-4D97-AF65-F5344CB8AC3E}">
        <p14:creationId xmlns:p14="http://schemas.microsoft.com/office/powerpoint/2010/main" val="41880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fa-IR" sz="6600" b="1" dirty="0" smtClean="0">
                <a:cs typeface="B Nazanin" pitchFamily="2" charset="-78"/>
              </a:rPr>
              <a:t>3- فرضیه سازی </a:t>
            </a:r>
            <a:r>
              <a:rPr lang="en-US" sz="6600" b="1" dirty="0" smtClean="0">
                <a:cs typeface="B Nazanin" pitchFamily="2" charset="-78"/>
              </a:rPr>
              <a:t>hypothesizing</a:t>
            </a:r>
            <a:endParaRPr lang="fa-IR" sz="6600" b="1" dirty="0">
              <a:cs typeface="B Nazanin" pitchFamily="2" charset="-78"/>
            </a:endParaRPr>
          </a:p>
        </p:txBody>
      </p:sp>
      <p:sp>
        <p:nvSpPr>
          <p:cNvPr id="6" name="Content Placeholder 5"/>
          <p:cNvSpPr>
            <a:spLocks noGrp="1"/>
          </p:cNvSpPr>
          <p:nvPr>
            <p:ph idx="1"/>
          </p:nvPr>
        </p:nvSpPr>
        <p:spPr/>
        <p:txBody>
          <a:bodyPr/>
          <a:lstStyle/>
          <a:p>
            <a:pPr marL="0" indent="0">
              <a:buNone/>
            </a:pPr>
            <a:r>
              <a:rPr lang="fa-IR" dirty="0" smtClean="0"/>
              <a:t>کانون رویکرد اصلی میلان است.</a:t>
            </a:r>
          </a:p>
          <a:p>
            <a:pPr marL="0" indent="0">
              <a:buNone/>
            </a:pPr>
            <a:r>
              <a:rPr lang="fa-IR" dirty="0" smtClean="0"/>
              <a:t>درمانگر باید قبل از ورود به جلسه درمان فرضیه ای داشته باشد تا خانواده تعریف خود از مشکل و راه حل آن را به درمانگر تحمیل نکند.</a:t>
            </a:r>
            <a:r>
              <a:rPr lang="fa-IR" dirty="0"/>
              <a:t> ( نگاره تلفن )</a:t>
            </a:r>
            <a:endParaRPr lang="fa-IR" dirty="0" smtClean="0"/>
          </a:p>
          <a:p>
            <a:pPr marL="0" indent="0">
              <a:buNone/>
            </a:pPr>
            <a:r>
              <a:rPr lang="fa-IR" dirty="0" smtClean="0"/>
              <a:t>این </a:t>
            </a:r>
            <a:r>
              <a:rPr lang="fa-IR" dirty="0"/>
              <a:t>فن متضمن نشست اعضای تیم درمانی قبل از ورود به یک خانواده به منظور بحث درباره جنبه هایی از وضعیت آن است که ممکن است موجد نشانه مرضی باشند </a:t>
            </a:r>
            <a:r>
              <a:rPr lang="fa-IR" dirty="0" smtClean="0"/>
              <a:t>.</a:t>
            </a:r>
          </a:p>
          <a:p>
            <a:pPr marL="0" indent="0">
              <a:buNone/>
            </a:pPr>
            <a:r>
              <a:rPr lang="fa-IR" dirty="0" smtClean="0"/>
              <a:t>فرضیه سازی تصویری ارائه می دهد که با تصویری که خانواده از خود دارد متفاوت است.</a:t>
            </a:r>
            <a:endParaRPr lang="fa-IR" dirty="0"/>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4- پرسش های حلقوی </a:t>
            </a:r>
            <a:r>
              <a:rPr lang="en-US" dirty="0" smtClean="0"/>
              <a:t>circular questioning </a:t>
            </a:r>
            <a:endParaRPr lang="fa-IR" dirty="0"/>
          </a:p>
        </p:txBody>
      </p:sp>
      <p:sp>
        <p:nvSpPr>
          <p:cNvPr id="3" name="Content Placeholder 2"/>
          <p:cNvSpPr>
            <a:spLocks noGrp="1"/>
          </p:cNvSpPr>
          <p:nvPr>
            <p:ph idx="1"/>
          </p:nvPr>
        </p:nvSpPr>
        <p:spPr/>
        <p:txBody>
          <a:bodyPr>
            <a:normAutofit fontScale="92500" lnSpcReduction="10000"/>
          </a:bodyPr>
          <a:lstStyle/>
          <a:p>
            <a:r>
              <a:rPr lang="fa-IR" sz="2800" dirty="0" smtClean="0">
                <a:solidFill>
                  <a:schemeClr val="tx2"/>
                </a:solidFill>
                <a:cs typeface="B Nazanin" pitchFamily="2" charset="-78"/>
              </a:rPr>
              <a:t>یکی از هدف های پرسشهای حلقوی فهم روابط خانواده و کاربرد آن در تکنیک مصاحبه است.</a:t>
            </a:r>
            <a:r>
              <a:rPr lang="fa-IR" sz="2800" dirty="0"/>
              <a:t> این فن اطلاعات واضحی را به خانواده درباره پویایی های خانوادگی می دهد در همان حال ایده ی علل فردی را در هم می شکند .</a:t>
            </a:r>
            <a:endParaRPr lang="fa-IR" sz="2800" dirty="0" smtClean="0">
              <a:solidFill>
                <a:schemeClr val="tx2"/>
              </a:solidFill>
              <a:cs typeface="B Nazanin" pitchFamily="2" charset="-78"/>
            </a:endParaRPr>
          </a:p>
          <a:p>
            <a:r>
              <a:rPr lang="fa-IR" sz="2800" dirty="0" smtClean="0">
                <a:solidFill>
                  <a:schemeClr val="tx2"/>
                </a:solidFill>
                <a:cs typeface="B Nazanin" pitchFamily="2" charset="-78"/>
              </a:rPr>
              <a:t>هر سوال به گونه ای تنظیم می شود که نشانگر تفاوت در برداشت های اعضای خانواده درباره وقایع و روابط خاص باشد.گروه میلان برای سوالات خود کتابچه راهنمایی تدوین کردند:</a:t>
            </a:r>
          </a:p>
          <a:p>
            <a:r>
              <a:rPr lang="fa-IR" sz="2800" dirty="0" smtClean="0">
                <a:solidFill>
                  <a:schemeClr val="tx2"/>
                </a:solidFill>
                <a:cs typeface="B Nazanin" pitchFamily="2" charset="-78"/>
              </a:rPr>
              <a:t>مثال: چه کسی به شما نزدیکتر است؟پسرتان یا دخترتان؟</a:t>
            </a:r>
          </a:p>
          <a:p>
            <a:r>
              <a:rPr lang="fa-IR" sz="2800" dirty="0" smtClean="0">
                <a:solidFill>
                  <a:schemeClr val="tx2"/>
                </a:solidFill>
                <a:cs typeface="B Nazanin" pitchFamily="2" charset="-78"/>
              </a:rPr>
              <a:t>در هفته گذشته به چه میزان برخورد توأم با استرس داشته اید؟(هدف بررسی میزان تفاوتها است.)</a:t>
            </a:r>
          </a:p>
          <a:p>
            <a:r>
              <a:rPr lang="fa-IR" sz="2800" dirty="0" smtClean="0">
                <a:solidFill>
                  <a:schemeClr val="tx2"/>
                </a:solidFill>
                <a:cs typeface="B Nazanin" pitchFamily="2" charset="-78"/>
              </a:rPr>
              <a:t>کم شدن معدل و عقب ماندگی های تحصیلی دخترتان از چه زمانی شروع شد؟اگر فرزند نمی داشتید وضعیت زندگی شما چگونه بود؟(هدف مطالعه تفاوت ها در حال و گذشته است.)</a:t>
            </a:r>
          </a:p>
          <a:p>
            <a:endParaRPr lang="fa-IR" sz="2800" dirty="0" smtClean="0">
              <a:solidFill>
                <a:schemeClr val="tx2"/>
              </a:solidFill>
              <a:cs typeface="B Nazanin" pitchFamily="2" charset="-78"/>
            </a:endParaRPr>
          </a:p>
        </p:txBody>
      </p:sp>
    </p:spTree>
    <p:extLst>
      <p:ext uri="{BB962C8B-B14F-4D97-AF65-F5344CB8AC3E}">
        <p14:creationId xmlns:p14="http://schemas.microsoft.com/office/powerpoint/2010/main" val="240697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785611"/>
            <a:ext cx="10058400" cy="5196089"/>
          </a:xfrm>
        </p:spPr>
        <p:txBody>
          <a:bodyPr>
            <a:normAutofit/>
          </a:bodyPr>
          <a:lstStyle/>
          <a:p>
            <a:pPr marL="0" indent="0">
              <a:buNone/>
            </a:pPr>
            <a:r>
              <a:rPr lang="fa-IR" dirty="0" smtClean="0"/>
              <a:t>مثال: از فرزند خواسته می شود واکنش پدر و مادر را در برابر امتناع خواهرش از غذا خوردن با هم مقایسه کند.</a:t>
            </a:r>
          </a:p>
          <a:p>
            <a:pPr marL="0" indent="0">
              <a:buNone/>
            </a:pPr>
            <a:r>
              <a:rPr lang="fa-IR" dirty="0" smtClean="0"/>
              <a:t>پرسشهای چرخشی محصول مکتب میلان است.</a:t>
            </a:r>
          </a:p>
        </p:txBody>
      </p:sp>
    </p:spTree>
    <p:extLst>
      <p:ext uri="{BB962C8B-B14F-4D97-AF65-F5344CB8AC3E}">
        <p14:creationId xmlns:p14="http://schemas.microsoft.com/office/powerpoint/2010/main" val="20847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 بی طرفی </a:t>
            </a:r>
            <a:r>
              <a:rPr lang="en-US" dirty="0" smtClean="0"/>
              <a:t>neutrality </a:t>
            </a:r>
            <a:endParaRPr lang="en-US" dirty="0"/>
          </a:p>
        </p:txBody>
      </p:sp>
      <p:sp>
        <p:nvSpPr>
          <p:cNvPr id="3" name="Content Placeholder 2"/>
          <p:cNvSpPr>
            <a:spLocks noGrp="1"/>
          </p:cNvSpPr>
          <p:nvPr>
            <p:ph idx="1"/>
          </p:nvPr>
        </p:nvSpPr>
        <p:spPr/>
        <p:txBody>
          <a:bodyPr/>
          <a:lstStyle/>
          <a:p>
            <a:r>
              <a:rPr lang="ar-SA" dirty="0"/>
              <a:t> مفهوم بی طرفی از ارکان اصلی زیرین رویکرد میلان  است و به عنوان بی طرفی درمانی بدان اشاره می شود . به طوری که از کشیده شدن درمانگر به داخل ائتلاف و مباحثات خانواده محافظت می کند تا فرصت ارزیابی پویایی خانواده را برای درمانگر فراهم کند .</a:t>
            </a:r>
          </a:p>
          <a:p>
            <a:r>
              <a:rPr lang="fa-IR" dirty="0" smtClean="0"/>
              <a:t>درمانگر با همه اعضا متحد است.با همه ارتباط دارد.طرف هیچ کدام از اعضا را نمی گیرد و مراجعین هم این بی طرفی را احساس می کنند.</a:t>
            </a:r>
            <a:endParaRPr lang="en-US" dirty="0"/>
          </a:p>
        </p:txBody>
      </p:sp>
    </p:spTree>
    <p:extLst>
      <p:ext uri="{BB962C8B-B14F-4D97-AF65-F5344CB8AC3E}">
        <p14:creationId xmlns:p14="http://schemas.microsoft.com/office/powerpoint/2010/main" val="295601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r"/>
            <a:r>
              <a:rPr lang="fa-IR" dirty="0"/>
              <a:t/>
            </a:r>
            <a:br>
              <a:rPr lang="fa-IR" dirty="0"/>
            </a:br>
            <a:r>
              <a:rPr lang="fa-IR" sz="7300" dirty="0">
                <a:cs typeface="2  Baran" pitchFamily="2" charset="-78"/>
              </a:rPr>
              <a:t>مقدمه </a:t>
            </a:r>
            <a:endParaRPr sz="7300" dirty="0">
              <a:cs typeface="2  Baran" pitchFamily="2" charset="-78"/>
            </a:endParaRPr>
          </a:p>
        </p:txBody>
      </p:sp>
      <p:sp>
        <p:nvSpPr>
          <p:cNvPr id="14" name="Content Placeholder 13"/>
          <p:cNvSpPr>
            <a:spLocks noGrp="1"/>
          </p:cNvSpPr>
          <p:nvPr>
            <p:ph idx="1"/>
          </p:nvPr>
        </p:nvSpPr>
        <p:spPr/>
        <p:txBody>
          <a:bodyPr>
            <a:normAutofit fontScale="92500"/>
          </a:bodyPr>
          <a:lstStyle/>
          <a:p>
            <a:pPr marL="0" lvl="0" indent="0" rtl="0" fontAlgn="base">
              <a:spcBef>
                <a:spcPct val="0"/>
              </a:spcBef>
              <a:spcAft>
                <a:spcPct val="0"/>
              </a:spcAft>
              <a:buNone/>
            </a:pPr>
            <a:r>
              <a:rPr lang="fa-IR" dirty="0" smtClean="0"/>
              <a:t>در اثر کارهای بیتسون 1952 تا 1962 سه رویکرد اومد:</a:t>
            </a:r>
          </a:p>
          <a:p>
            <a:pPr marL="0" lvl="0" indent="0" rtl="0" fontAlgn="base">
              <a:spcBef>
                <a:spcPct val="0"/>
              </a:spcBef>
              <a:spcAft>
                <a:spcPct val="0"/>
              </a:spcAft>
              <a:buNone/>
            </a:pPr>
            <a:r>
              <a:rPr lang="fa-IR" dirty="0" smtClean="0"/>
              <a:t>1-الگوی پیام رسانی/تعامل نگر</a:t>
            </a:r>
            <a:r>
              <a:rPr lang="fa-IR" dirty="0"/>
              <a:t> </a:t>
            </a:r>
            <a:endParaRPr lang="fa-IR" dirty="0" smtClean="0"/>
          </a:p>
          <a:p>
            <a:pPr marL="0" lvl="0" indent="0" rtl="0" fontAlgn="base">
              <a:spcBef>
                <a:spcPct val="0"/>
              </a:spcBef>
              <a:spcAft>
                <a:spcPct val="0"/>
              </a:spcAft>
              <a:buNone/>
            </a:pPr>
            <a:r>
              <a:rPr lang="fa-IR" dirty="0" smtClean="0"/>
              <a:t>2- الگوی راهبردی جی هیلی</a:t>
            </a:r>
          </a:p>
          <a:p>
            <a:pPr marL="0" lvl="0" indent="0" rtl="0" fontAlgn="base">
              <a:spcBef>
                <a:spcPct val="0"/>
              </a:spcBef>
              <a:spcAft>
                <a:spcPct val="0"/>
              </a:spcAft>
              <a:buNone/>
            </a:pPr>
            <a:r>
              <a:rPr lang="fa-IR" dirty="0" smtClean="0"/>
              <a:t>3- الگوی میلان</a:t>
            </a:r>
          </a:p>
          <a:p>
            <a:pPr marL="0" lvl="0" indent="0" rtl="0" fontAlgn="base">
              <a:spcBef>
                <a:spcPct val="0"/>
              </a:spcBef>
              <a:spcAft>
                <a:spcPct val="0"/>
              </a:spcAft>
              <a:buNone/>
            </a:pPr>
            <a:endParaRPr lang="fa-IR" dirty="0"/>
          </a:p>
          <a:p>
            <a:pPr marL="0" lvl="0" indent="0" rtl="0" fontAlgn="base">
              <a:spcBef>
                <a:spcPct val="0"/>
              </a:spcBef>
              <a:spcAft>
                <a:spcPct val="0"/>
              </a:spcAft>
              <a:buNone/>
            </a:pPr>
            <a:r>
              <a:rPr lang="fa-IR" dirty="0" smtClean="0"/>
              <a:t>در سال 1971 خانم ماراسلوینی – پالازولی</a:t>
            </a:r>
            <a:r>
              <a:rPr lang="fa-IR" dirty="0"/>
              <a:t> </a:t>
            </a:r>
            <a:r>
              <a:rPr lang="fa-IR" dirty="0" smtClean="0"/>
              <a:t>همراه با آقایان بوسکولو ،سکچین و پراتا مرکز خانواده درمانی </a:t>
            </a:r>
          </a:p>
          <a:p>
            <a:pPr marL="0" lvl="0" indent="0" rtl="0" fontAlgn="base">
              <a:spcBef>
                <a:spcPct val="0"/>
              </a:spcBef>
              <a:spcAft>
                <a:spcPct val="0"/>
              </a:spcAft>
              <a:buNone/>
            </a:pPr>
            <a:r>
              <a:rPr lang="fa-IR" dirty="0" smtClean="0"/>
              <a:t>میلان را در پالوآلتو ایتالیا تشکیل دادند.</a:t>
            </a:r>
          </a:p>
          <a:p>
            <a:pPr marL="0" lvl="0" indent="0" rtl="0" fontAlgn="base">
              <a:spcBef>
                <a:spcPct val="0"/>
              </a:spcBef>
              <a:spcAft>
                <a:spcPct val="0"/>
              </a:spcAft>
              <a:buNone/>
            </a:pPr>
            <a:r>
              <a:rPr lang="fa-IR" dirty="0" smtClean="0"/>
              <a:t> سال 1980 گروه میلان از هم جدا شدند.</a:t>
            </a:r>
          </a:p>
          <a:p>
            <a:pPr marL="0" lvl="0" indent="0" rtl="0" fontAlgn="base">
              <a:spcBef>
                <a:spcPct val="0"/>
              </a:spcBef>
              <a:spcAft>
                <a:spcPct val="0"/>
              </a:spcAft>
              <a:buNone/>
            </a:pPr>
            <a:r>
              <a:rPr lang="fa-IR" dirty="0" smtClean="0"/>
              <a:t>پالازولی و پراتا از سال 1982 درگیر تحقیق در سیستم های خانواده،بخصوص افراد روان پریش  </a:t>
            </a:r>
          </a:p>
          <a:p>
            <a:pPr marL="0" lvl="0" indent="0" rtl="0" fontAlgn="base">
              <a:spcBef>
                <a:spcPct val="0"/>
              </a:spcBef>
              <a:spcAft>
                <a:spcPct val="0"/>
              </a:spcAft>
              <a:buNone/>
            </a:pPr>
            <a:r>
              <a:rPr lang="fa-IR" dirty="0" smtClean="0"/>
              <a:t>گردیدند.</a:t>
            </a:r>
          </a:p>
          <a:p>
            <a:pPr marL="0" lvl="0" indent="0" rtl="0" fontAlgn="base">
              <a:spcBef>
                <a:spcPct val="0"/>
              </a:spcBef>
              <a:spcAft>
                <a:spcPct val="0"/>
              </a:spcAft>
              <a:buNone/>
            </a:pPr>
            <a:r>
              <a:rPr lang="fa-IR" dirty="0" smtClean="0"/>
              <a:t>بوسکولو و سکچین خود را همکاران میلان می دانستند.بیشتر به برگزاری کارگاه و آموزش روی آوردند.</a:t>
            </a: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1043189"/>
            <a:ext cx="10058400" cy="4938511"/>
          </a:xfrm>
        </p:spPr>
        <p:txBody>
          <a:bodyPr>
            <a:normAutofit fontScale="92500"/>
          </a:bodyPr>
          <a:lstStyle/>
          <a:p>
            <a:r>
              <a:rPr lang="fa-IR" dirty="0" smtClean="0"/>
              <a:t>دو خصیصه متمایز خانواده درمانی سیستمی میلان:</a:t>
            </a:r>
          </a:p>
          <a:p>
            <a:r>
              <a:rPr lang="fa-IR" dirty="0" smtClean="0"/>
              <a:t>1-فاصله گذاری جلسات درمان</a:t>
            </a:r>
          </a:p>
          <a:p>
            <a:r>
              <a:rPr lang="fa-IR" dirty="0" smtClean="0"/>
              <a:t>2- روش تیمی میلان </a:t>
            </a:r>
          </a:p>
          <a:p>
            <a:r>
              <a:rPr lang="fa-IR" dirty="0" smtClean="0"/>
              <a:t>جلسه درمان به پنج بخش تقسیم می شود.</a:t>
            </a:r>
          </a:p>
          <a:p>
            <a:r>
              <a:rPr lang="fa-IR" dirty="0" smtClean="0"/>
              <a:t>1-پیش جلسه: قبل از هر جلسه یک کنفرانس تیمی برگزار می شود.طرح ریزی فرضیه مطرح می شود.</a:t>
            </a:r>
          </a:p>
          <a:p>
            <a:r>
              <a:rPr lang="fa-IR" dirty="0" smtClean="0"/>
              <a:t>2-بخش اصلی مصاحبه درمانگر و مراجعان</a:t>
            </a:r>
          </a:p>
          <a:p>
            <a:r>
              <a:rPr lang="fa-IR" dirty="0" smtClean="0"/>
              <a:t>3-مشاوره در حین جلسه</a:t>
            </a:r>
          </a:p>
          <a:p>
            <a:r>
              <a:rPr lang="fa-IR" dirty="0" smtClean="0"/>
              <a:t>4-بخش پایانی جلسه</a:t>
            </a:r>
          </a:p>
          <a:p>
            <a:r>
              <a:rPr lang="fa-IR" dirty="0" smtClean="0"/>
              <a:t>5-پس از جلسه درمانگر با گروه همکارانش به بحث می نشیند.</a:t>
            </a:r>
            <a:endParaRPr lang="fa-IR" dirty="0"/>
          </a:p>
        </p:txBody>
      </p:sp>
    </p:spTree>
    <p:extLst>
      <p:ext uri="{BB962C8B-B14F-4D97-AF65-F5344CB8AC3E}">
        <p14:creationId xmlns:p14="http://schemas.microsoft.com/office/powerpoint/2010/main" val="121241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72440"/>
            <a:ext cx="10058402" cy="1127760"/>
          </a:xfrm>
        </p:spPr>
        <p:txBody>
          <a:bodyPr>
            <a:normAutofit/>
          </a:bodyPr>
          <a:lstStyle/>
          <a:p>
            <a:pPr lvl="0" algn="r">
              <a:lnSpc>
                <a:spcPct val="100000"/>
              </a:lnSpc>
              <a:spcBef>
                <a:spcPts val="1800"/>
              </a:spcBef>
            </a:pPr>
            <a:r>
              <a:rPr lang="ar-SA" b="1" dirty="0"/>
              <a:t>نقش درمانگر </a:t>
            </a:r>
            <a:r>
              <a:rPr lang="fa-IR" b="1" dirty="0"/>
              <a:t>در</a:t>
            </a:r>
            <a:r>
              <a:rPr lang="ar-SA" b="1" dirty="0"/>
              <a:t> رویکرد سیستمی :</a:t>
            </a:r>
            <a:endParaRPr lang="fa-IR" dirty="0">
              <a:cs typeface="2  Esfehan" pitchFamily="2" charset="-78"/>
            </a:endParaRPr>
          </a:p>
        </p:txBody>
      </p:sp>
      <p:sp>
        <p:nvSpPr>
          <p:cNvPr id="3" name="Content Placeholder 2"/>
          <p:cNvSpPr>
            <a:spLocks noGrp="1"/>
          </p:cNvSpPr>
          <p:nvPr>
            <p:ph idx="1"/>
          </p:nvPr>
        </p:nvSpPr>
        <p:spPr/>
        <p:txBody>
          <a:bodyPr>
            <a:normAutofit fontScale="92500" lnSpcReduction="20000"/>
          </a:bodyPr>
          <a:lstStyle/>
          <a:p>
            <a:r>
              <a:rPr lang="ar-SA" sz="3200" dirty="0"/>
              <a:t>1- هم کارشناس و هم شریک سیستم های خانواده پیوسته در حال شکل گیری است</a:t>
            </a:r>
          </a:p>
          <a:p>
            <a:r>
              <a:rPr lang="ar-SA" sz="3200" dirty="0"/>
              <a:t>2- درمانگر موضع غیر سرزنشی دارد .</a:t>
            </a:r>
          </a:p>
          <a:p>
            <a:r>
              <a:rPr lang="ar-SA" sz="3200" dirty="0"/>
              <a:t>3- دستور العمل هایی می دهد و حتی تا  حد اجتناب از کاربرد فعل " بودن " بی طرف است .</a:t>
            </a:r>
          </a:p>
          <a:p>
            <a:r>
              <a:rPr lang="ar-SA" sz="3200" dirty="0"/>
              <a:t>4- درمانگر برمضمون مثبت یک رفتار تاکید می کند .</a:t>
            </a:r>
          </a:p>
          <a:p>
            <a:r>
              <a:rPr lang="ar-SA" sz="3200" dirty="0"/>
              <a:t>5- این درمانگران سعی می کنند آشکارا با خانواده ها در نیافتند . در عوض یک موضع اضدادی دارند .</a:t>
            </a:r>
          </a:p>
          <a:p>
            <a:endParaRPr lang="fa-IR" sz="3200" dirty="0">
              <a:cs typeface="2  Baran" pitchFamily="2" charset="-78"/>
            </a:endParaRPr>
          </a:p>
        </p:txBody>
      </p:sp>
    </p:spTree>
    <p:extLst>
      <p:ext uri="{BB962C8B-B14F-4D97-AF65-F5344CB8AC3E}">
        <p14:creationId xmlns:p14="http://schemas.microsoft.com/office/powerpoint/2010/main" val="217026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lgn="r">
              <a:lnSpc>
                <a:spcPct val="100000"/>
              </a:lnSpc>
              <a:spcBef>
                <a:spcPts val="1800"/>
              </a:spcBef>
            </a:pPr>
            <a:r>
              <a:rPr lang="fa-IR" dirty="0" smtClean="0"/>
              <a:t>فهرست منابع</a:t>
            </a:r>
            <a:endParaRPr lang="fa-IR" dirty="0"/>
          </a:p>
        </p:txBody>
      </p:sp>
      <p:sp>
        <p:nvSpPr>
          <p:cNvPr id="3" name="Content Placeholder 2"/>
          <p:cNvSpPr>
            <a:spLocks noGrp="1"/>
          </p:cNvSpPr>
          <p:nvPr>
            <p:ph idx="1"/>
          </p:nvPr>
        </p:nvSpPr>
        <p:spPr/>
        <p:txBody>
          <a:bodyPr>
            <a:normAutofit/>
          </a:bodyPr>
          <a:lstStyle/>
          <a:p>
            <a:pPr marL="0" indent="0">
              <a:buNone/>
            </a:pPr>
            <a:r>
              <a:rPr lang="fa-IR" sz="2800" dirty="0" smtClean="0">
                <a:solidFill>
                  <a:schemeClr val="tx2"/>
                </a:solidFill>
                <a:cs typeface="2  Baran" pitchFamily="2" charset="-78"/>
              </a:rPr>
              <a:t>1- خانواده درمانی-گلدنبرگ</a:t>
            </a:r>
          </a:p>
          <a:p>
            <a:pPr marL="0" indent="0">
              <a:buNone/>
            </a:pPr>
            <a:r>
              <a:rPr lang="fa-IR" sz="2800" dirty="0" smtClean="0">
                <a:solidFill>
                  <a:schemeClr val="tx2"/>
                </a:solidFill>
                <a:cs typeface="2  Baran" pitchFamily="2" charset="-78"/>
              </a:rPr>
              <a:t>2-خانواده درمانی کاربردی با رویکرد سیستمی -اشرف السادات موسوی</a:t>
            </a:r>
          </a:p>
          <a:p>
            <a:pPr marL="0" indent="0">
              <a:buNone/>
            </a:pPr>
            <a:r>
              <a:rPr lang="fa-IR" sz="2800" dirty="0" smtClean="0">
                <a:solidFill>
                  <a:schemeClr val="tx2"/>
                </a:solidFill>
                <a:cs typeface="2  Baran" pitchFamily="2" charset="-78"/>
              </a:rPr>
              <a:t>3-درمان سیستمهای خانواده – الزا جونز</a:t>
            </a:r>
          </a:p>
          <a:p>
            <a:pPr marL="0" indent="0">
              <a:buNone/>
            </a:pPr>
            <a:r>
              <a:rPr lang="fa-IR" sz="2800" dirty="0" smtClean="0">
                <a:solidFill>
                  <a:schemeClr val="tx2"/>
                </a:solidFill>
                <a:cs typeface="2  Baran" pitchFamily="2" charset="-78"/>
              </a:rPr>
              <a:t>4- خانواده درمانی گلادینگ-فرشاد بهاری و تبریزی</a:t>
            </a:r>
          </a:p>
          <a:p>
            <a:pPr marL="0" indent="0">
              <a:buNone/>
            </a:pPr>
            <a:r>
              <a:rPr lang="fa-IR" sz="2800" dirty="0" smtClean="0">
                <a:solidFill>
                  <a:schemeClr val="tx2"/>
                </a:solidFill>
                <a:cs typeface="2  Baran" pitchFamily="2" charset="-78"/>
              </a:rPr>
              <a:t>5- خانواده درمانی –شکوه نوابی نژاد</a:t>
            </a:r>
          </a:p>
          <a:p>
            <a:pPr marL="0" indent="0">
              <a:buNone/>
            </a:pPr>
            <a:r>
              <a:rPr lang="fa-IR" sz="2800" dirty="0" smtClean="0">
                <a:solidFill>
                  <a:schemeClr val="tx2"/>
                </a:solidFill>
                <a:cs typeface="2  Baran" pitchFamily="2" charset="-78"/>
              </a:rPr>
              <a:t>6- نظریه ها و فنون خانواده درمانی</a:t>
            </a:r>
          </a:p>
          <a:p>
            <a:pPr marL="0" indent="0">
              <a:buNone/>
            </a:pPr>
            <a:endParaRPr lang="fa-IR" sz="2800" dirty="0">
              <a:solidFill>
                <a:schemeClr val="tx2"/>
              </a:solidFill>
              <a:cs typeface="2  Baran" pitchFamily="2" charset="-78"/>
            </a:endParaRPr>
          </a:p>
        </p:txBody>
      </p:sp>
    </p:spTree>
    <p:extLst>
      <p:ext uri="{BB962C8B-B14F-4D97-AF65-F5344CB8AC3E}">
        <p14:creationId xmlns:p14="http://schemas.microsoft.com/office/powerpoint/2010/main" val="8837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613" y="411480"/>
            <a:ext cx="6858002" cy="1828800"/>
          </a:xfrm>
        </p:spPr>
        <p:txBody>
          <a:bodyPr>
            <a:normAutofit/>
          </a:bodyPr>
          <a:lstStyle/>
          <a:p>
            <a:pPr algn="r">
              <a:lnSpc>
                <a:spcPct val="100000"/>
              </a:lnSpc>
            </a:pPr>
            <a:r>
              <a:rPr lang="fa-IR" b="1" dirty="0" smtClean="0">
                <a:solidFill>
                  <a:schemeClr val="accent5">
                    <a:lumMod val="75000"/>
                  </a:schemeClr>
                </a:solidFill>
                <a:cs typeface="2  Nazanin" pitchFamily="2" charset="-78"/>
              </a:rPr>
              <a:t>معرفی کتاب</a:t>
            </a:r>
            <a:endParaRPr lang="fa-IR" b="1" dirty="0">
              <a:solidFill>
                <a:schemeClr val="accent5">
                  <a:lumMod val="75000"/>
                </a:schemeClr>
              </a:solidFill>
              <a:cs typeface="2  Nazanin" pitchFamily="2" charset="-78"/>
            </a:endParaRPr>
          </a:p>
        </p:txBody>
      </p:sp>
      <p:sp>
        <p:nvSpPr>
          <p:cNvPr id="3" name="Text Placeholder 2"/>
          <p:cNvSpPr>
            <a:spLocks noGrp="1"/>
          </p:cNvSpPr>
          <p:nvPr>
            <p:ph type="body" idx="1"/>
          </p:nvPr>
        </p:nvSpPr>
        <p:spPr>
          <a:xfrm>
            <a:off x="3564570" y="2560320"/>
            <a:ext cx="6858002" cy="914400"/>
          </a:xfrm>
        </p:spPr>
        <p:txBody>
          <a:bodyPr>
            <a:normAutofit fontScale="92500" lnSpcReduction="10000"/>
          </a:bodyPr>
          <a:lstStyle/>
          <a:p>
            <a:r>
              <a:rPr lang="fa-IR" sz="3200" b="1" dirty="0" smtClean="0">
                <a:solidFill>
                  <a:schemeClr val="accent6">
                    <a:lumMod val="75000"/>
                  </a:schemeClr>
                </a:solidFill>
                <a:cs typeface="2  Nazanin" pitchFamily="2" charset="-78"/>
              </a:rPr>
              <a:t>کاهش تعارضات زناشویی به روش خانواده درمانی سیستمی میلان،نویسنده حمید رضا عباسیان، نشر اصفهان،1392</a:t>
            </a:r>
            <a:endParaRPr lang="fa-IR" sz="3200" b="1" dirty="0">
              <a:solidFill>
                <a:schemeClr val="accent6">
                  <a:lumMod val="75000"/>
                </a:schemeClr>
              </a:solidFill>
              <a:cs typeface="2  Nazanin" pitchFamily="2" charset="-78"/>
            </a:endParaRPr>
          </a:p>
        </p:txBody>
      </p:sp>
    </p:spTree>
    <p:extLst>
      <p:ext uri="{BB962C8B-B14F-4D97-AF65-F5344CB8AC3E}">
        <p14:creationId xmlns:p14="http://schemas.microsoft.com/office/powerpoint/2010/main" val="25682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endParaRPr lang="fa-IR" b="1" dirty="0">
              <a:latin typeface="2  Baran"/>
              <a:cs typeface="2  Elham" pitchFamily="2" charset="-78"/>
            </a:endParaRPr>
          </a:p>
        </p:txBody>
      </p:sp>
    </p:spTree>
    <p:extLst>
      <p:ext uri="{BB962C8B-B14F-4D97-AF65-F5344CB8AC3E}">
        <p14:creationId xmlns:p14="http://schemas.microsoft.com/office/powerpoint/2010/main" val="161500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a:solidFill>
                  <a:schemeClr val="accent2">
                    <a:lumMod val="50000"/>
                  </a:schemeClr>
                </a:solidFill>
              </a:rPr>
              <a:t>خصوصیات رویکرد گروه سیستمی میلان</a:t>
            </a:r>
            <a:endParaRPr lang="fa-IR" sz="5400" dirty="0">
              <a:solidFill>
                <a:schemeClr val="tx2"/>
              </a:solidFill>
              <a:cs typeface="B Nazanin" pitchFamily="2" charset="-78"/>
            </a:endParaRPr>
          </a:p>
        </p:txBody>
      </p:sp>
      <p:sp>
        <p:nvSpPr>
          <p:cNvPr id="3" name="Content Placeholder 2"/>
          <p:cNvSpPr>
            <a:spLocks noGrp="1"/>
          </p:cNvSpPr>
          <p:nvPr>
            <p:ph idx="1"/>
          </p:nvPr>
        </p:nvSpPr>
        <p:spPr/>
        <p:txBody>
          <a:bodyPr/>
          <a:lstStyle/>
          <a:p>
            <a:pPr marL="0" indent="0" rtl="0" fontAlgn="base">
              <a:spcBef>
                <a:spcPct val="0"/>
              </a:spcBef>
              <a:spcAft>
                <a:spcPct val="0"/>
              </a:spcAft>
              <a:buNone/>
            </a:pPr>
            <a:endParaRPr lang="fa-IR" dirty="0"/>
          </a:p>
          <a:p>
            <a:pPr marL="0" indent="0" rtl="0" fontAlgn="base">
              <a:spcBef>
                <a:spcPct val="0"/>
              </a:spcBef>
              <a:spcAft>
                <a:spcPct val="0"/>
              </a:spcAft>
              <a:buNone/>
            </a:pPr>
            <a:r>
              <a:rPr lang="fa-IR" dirty="0" smtClean="0"/>
              <a:t>1- مدل </a:t>
            </a:r>
            <a:r>
              <a:rPr lang="fa-IR" dirty="0"/>
              <a:t>گروه میلان از پروژه تحقیقی بیتسون بوجود آمد.(معرفت شناسی </a:t>
            </a:r>
            <a:r>
              <a:rPr lang="fa-IR" dirty="0" smtClean="0"/>
              <a:t>چرخشی)</a:t>
            </a:r>
            <a:endParaRPr lang="fa-IR" dirty="0"/>
          </a:p>
          <a:p>
            <a:pPr marL="0" lvl="0" indent="0" rtl="0" fontAlgn="base">
              <a:spcBef>
                <a:spcPct val="0"/>
              </a:spcBef>
              <a:spcAft>
                <a:spcPct val="0"/>
              </a:spcAft>
              <a:buNone/>
            </a:pPr>
            <a:endParaRPr lang="fa-IR" b="1" dirty="0"/>
          </a:p>
          <a:p>
            <a:pPr marL="0" lvl="0" indent="0" rtl="0" fontAlgn="base">
              <a:spcBef>
                <a:spcPct val="0"/>
              </a:spcBef>
              <a:spcAft>
                <a:spcPct val="0"/>
              </a:spcAft>
              <a:buNone/>
            </a:pPr>
            <a:r>
              <a:rPr lang="fa-IR" b="1" dirty="0"/>
              <a:t>و بیشتر از همه به رویکرد بیتسون شبیه است.</a:t>
            </a:r>
          </a:p>
          <a:p>
            <a:pPr marL="0" lvl="0" indent="0" rtl="0" fontAlgn="base">
              <a:spcBef>
                <a:spcPct val="0"/>
              </a:spcBef>
              <a:spcAft>
                <a:spcPct val="0"/>
              </a:spcAft>
              <a:buNone/>
            </a:pPr>
            <a:endParaRPr lang="fa-IR" b="1" dirty="0"/>
          </a:p>
          <a:p>
            <a:pPr marL="0" lvl="0" indent="0" rtl="0" fontAlgn="base">
              <a:spcBef>
                <a:spcPct val="0"/>
              </a:spcBef>
              <a:spcAft>
                <a:spcPct val="0"/>
              </a:spcAft>
              <a:buNone/>
            </a:pPr>
            <a:r>
              <a:rPr lang="fa-IR" b="1" dirty="0" smtClean="0"/>
              <a:t>2- جهت</a:t>
            </a:r>
            <a:r>
              <a:rPr lang="fa-IR" dirty="0" smtClean="0"/>
              <a:t> </a:t>
            </a:r>
            <a:r>
              <a:rPr lang="fa-IR" dirty="0"/>
              <a:t>گیری میلان را سیستمی می نامند.به سیستم های چند نسلی توجه دارد.</a:t>
            </a:r>
          </a:p>
          <a:p>
            <a:pPr marL="0" lvl="0" indent="0" rtl="0" fontAlgn="base">
              <a:spcBef>
                <a:spcPct val="0"/>
              </a:spcBef>
              <a:spcAft>
                <a:spcPct val="0"/>
              </a:spcAft>
              <a:buNone/>
            </a:pPr>
            <a:endParaRPr lang="fa-IR" dirty="0"/>
          </a:p>
          <a:p>
            <a:pPr marL="0" lvl="0" indent="0" rtl="0" fontAlgn="base">
              <a:spcBef>
                <a:spcPct val="0"/>
              </a:spcBef>
              <a:spcAft>
                <a:spcPct val="0"/>
              </a:spcAft>
              <a:buNone/>
            </a:pPr>
            <a:r>
              <a:rPr lang="fa-IR" dirty="0"/>
              <a:t>گروه میلان این اندیشه را مبنای کار خود قرار داد که خانواده،سیستمی خودگردان است و خودش را بر اساس قوانین آزمایش و خطا که بدست آورده است،اداره و کنترل می کند.</a:t>
            </a:r>
          </a:p>
          <a:p>
            <a:endParaRPr lang="fa-IR" dirty="0"/>
          </a:p>
          <a:p>
            <a:endParaRPr lang="fa-IR" dirty="0"/>
          </a:p>
          <a:p>
            <a:pPr marL="0" lvl="0" indent="0">
              <a:buNone/>
            </a:pPr>
            <a:endParaRPr lang="fa-IR" dirty="0">
              <a:solidFill>
                <a:srgbClr val="9A5315"/>
              </a:solidFill>
              <a:cs typeface="2  Baran" pitchFamily="2" charset="-78"/>
            </a:endParaRPr>
          </a:p>
        </p:txBody>
      </p:sp>
    </p:spTree>
    <p:extLst>
      <p:ext uri="{BB962C8B-B14F-4D97-AF65-F5344CB8AC3E}">
        <p14:creationId xmlns:p14="http://schemas.microsoft.com/office/powerpoint/2010/main" val="356066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solidFill>
                <a:schemeClr val="accent2">
                  <a:lumMod val="50000"/>
                </a:schemeClr>
              </a:solidFill>
            </a:endParaRPr>
          </a:p>
        </p:txBody>
      </p:sp>
      <p:sp>
        <p:nvSpPr>
          <p:cNvPr id="7" name="Content Placeholder 6"/>
          <p:cNvSpPr>
            <a:spLocks noGrp="1"/>
          </p:cNvSpPr>
          <p:nvPr>
            <p:ph idx="1"/>
          </p:nvPr>
        </p:nvSpPr>
        <p:spPr/>
        <p:txBody>
          <a:bodyPr>
            <a:normAutofit lnSpcReduction="10000"/>
          </a:bodyPr>
          <a:lstStyle/>
          <a:p>
            <a:r>
              <a:rPr lang="fa-IR" dirty="0" smtClean="0"/>
              <a:t>3- اساس رویکرد گروه میلان بر قواعد خانواده درمانی و الگوهای تعاملی برای بدست آوردن </a:t>
            </a:r>
            <a:r>
              <a:rPr lang="fa-IR" b="1" dirty="0" smtClean="0"/>
              <a:t>توازن حیاتی </a:t>
            </a:r>
            <a:r>
              <a:rPr lang="fa-IR" dirty="0" smtClean="0"/>
              <a:t>استوار است.</a:t>
            </a:r>
          </a:p>
          <a:p>
            <a:r>
              <a:rPr lang="fa-IR" dirty="0" smtClean="0"/>
              <a:t>اساس آن بر ایده سیبرنتیک نوع اول استوار است.سعی دارد معنای سیبرنتیک نوع دوم را در خانواده درمانی بکار ببرد.</a:t>
            </a:r>
          </a:p>
          <a:p>
            <a:r>
              <a:rPr lang="fa-IR" dirty="0" smtClean="0"/>
              <a:t>4- تمرکز میلان بر اطلاعات است.</a:t>
            </a:r>
          </a:p>
          <a:p>
            <a:r>
              <a:rPr lang="fa-IR" dirty="0" smtClean="0"/>
              <a:t>5- کشف تفاوت در رفتار،روابط و چگونگی درک و تفسیر اعضای خانواده از وقایع.</a:t>
            </a:r>
          </a:p>
          <a:p>
            <a:r>
              <a:rPr lang="fa-IR" dirty="0" smtClean="0"/>
              <a:t>6- کوشش در نگه داشتن توازن سیستم.</a:t>
            </a:r>
          </a:p>
          <a:p>
            <a:r>
              <a:rPr lang="fa-IR" dirty="0" smtClean="0"/>
              <a:t>از جمله هایی که در این رویکرد شهرت دارد این است که: این تفاوت است که تفاوت ایجاد می کند.</a:t>
            </a:r>
          </a:p>
          <a:p>
            <a:endParaRPr lang="fa-IR" dirty="0"/>
          </a:p>
        </p:txBody>
      </p:sp>
    </p:spTree>
    <p:extLst>
      <p:ext uri="{BB962C8B-B14F-4D97-AF65-F5344CB8AC3E}">
        <p14:creationId xmlns:p14="http://schemas.microsoft.com/office/powerpoint/2010/main" val="98592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1" y="942535"/>
            <a:ext cx="10818054" cy="5289453"/>
          </a:xfrm>
        </p:spPr>
        <p:txBody>
          <a:bodyPr/>
          <a:lstStyle/>
          <a:p>
            <a:r>
              <a:rPr lang="fa-IR" dirty="0" smtClean="0"/>
              <a:t>7- اولین </a:t>
            </a:r>
            <a:r>
              <a:rPr lang="fa-IR" dirty="0"/>
              <a:t>بار آینه یک طرفه را بکار گرفتند</a:t>
            </a:r>
            <a:r>
              <a:rPr lang="fa-IR" dirty="0" smtClean="0"/>
              <a:t>.</a:t>
            </a:r>
            <a:endParaRPr lang="en-US" dirty="0"/>
          </a:p>
          <a:p>
            <a:r>
              <a:rPr lang="fa-IR" dirty="0">
                <a:solidFill>
                  <a:schemeClr val="tx2"/>
                </a:solidFill>
              </a:rPr>
              <a:t>8- گروه میلان اظهار می دارند خانواده هایی که برای درمان مراجعه می کنند </a:t>
            </a:r>
            <a:r>
              <a:rPr lang="fa-IR" b="1" dirty="0">
                <a:solidFill>
                  <a:schemeClr val="tx2"/>
                </a:solidFill>
              </a:rPr>
              <a:t>دارای نوعی تناقض </a:t>
            </a:r>
            <a:endParaRPr lang="fa-IR" b="1" dirty="0" smtClean="0">
              <a:solidFill>
                <a:schemeClr val="tx2"/>
              </a:solidFill>
            </a:endParaRPr>
          </a:p>
          <a:p>
            <a:r>
              <a:rPr lang="fa-IR" dirty="0" smtClean="0">
                <a:solidFill>
                  <a:schemeClr val="tx2"/>
                </a:solidFill>
              </a:rPr>
              <a:t>هستند.آنها </a:t>
            </a:r>
            <a:r>
              <a:rPr lang="fa-IR" dirty="0">
                <a:solidFill>
                  <a:schemeClr val="tx2"/>
                </a:solidFill>
              </a:rPr>
              <a:t>برای تغییر به درمان روی می آورند،اما همچنان به رفتاری روی می آورند که مانع هر تغییر </a:t>
            </a:r>
            <a:endParaRPr lang="fa-IR" dirty="0" smtClean="0">
              <a:solidFill>
                <a:schemeClr val="tx2"/>
              </a:solidFill>
            </a:endParaRPr>
          </a:p>
          <a:p>
            <a:r>
              <a:rPr lang="fa-IR" dirty="0" smtClean="0">
                <a:solidFill>
                  <a:schemeClr val="tx2"/>
                </a:solidFill>
              </a:rPr>
              <a:t>می </a:t>
            </a:r>
            <a:r>
              <a:rPr lang="fa-IR" dirty="0">
                <a:solidFill>
                  <a:schemeClr val="tx2"/>
                </a:solidFill>
              </a:rPr>
              <a:t>گردد. </a:t>
            </a:r>
          </a:p>
          <a:p>
            <a:endParaRPr lang="fa-IR" dirty="0">
              <a:solidFill>
                <a:schemeClr val="tx2"/>
              </a:solidFill>
              <a:cs typeface="B Nazanin" pitchFamily="2" charset="-78"/>
            </a:endParaRPr>
          </a:p>
          <a:p>
            <a:r>
              <a:rPr lang="fa-IR" dirty="0" smtClean="0"/>
              <a:t>گروه میلان چنین نظریه پردازی کردند که در خانواده های ناکارآمد نوعی خطای معرفت شناختی اتفاق </a:t>
            </a:r>
          </a:p>
          <a:p>
            <a:r>
              <a:rPr lang="fa-IR" dirty="0" smtClean="0"/>
              <a:t>می افتد آنها از مجموعه باورها یا نقشه های مهجور یا اشتباه درباره واقعیت بیرونی تبعیت می کنند.به </a:t>
            </a:r>
          </a:p>
          <a:p>
            <a:r>
              <a:rPr lang="fa-IR" dirty="0" smtClean="0"/>
              <a:t>همین دلیل است که آنها گیر کرده اند و به تعادل حیاتی اهمیت می دهند.</a:t>
            </a:r>
            <a:endParaRPr lang="fa-IR" dirty="0"/>
          </a:p>
        </p:txBody>
      </p:sp>
    </p:spTree>
    <p:extLst>
      <p:ext uri="{BB962C8B-B14F-4D97-AF65-F5344CB8AC3E}">
        <p14:creationId xmlns:p14="http://schemas.microsoft.com/office/powerpoint/2010/main" val="143497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dirty="0">
              <a:solidFill>
                <a:srgbClr val="FF0000"/>
              </a:solidFill>
            </a:endParaRPr>
          </a:p>
        </p:txBody>
      </p:sp>
      <p:sp>
        <p:nvSpPr>
          <p:cNvPr id="3" name="Content Placeholder 2"/>
          <p:cNvSpPr>
            <a:spLocks noGrp="1"/>
          </p:cNvSpPr>
          <p:nvPr>
            <p:ph idx="1"/>
          </p:nvPr>
        </p:nvSpPr>
        <p:spPr>
          <a:ln>
            <a:solidFill>
              <a:schemeClr val="bg1"/>
            </a:solidFill>
          </a:ln>
        </p:spPr>
        <p:txBody>
          <a:bodyPr>
            <a:noAutofit/>
          </a:bodyPr>
          <a:lstStyle/>
          <a:p>
            <a:r>
              <a:rPr lang="fa-IR" sz="2800" dirty="0" smtClean="0">
                <a:solidFill>
                  <a:schemeClr val="tx2"/>
                </a:solidFill>
              </a:rPr>
              <a:t>9-«</a:t>
            </a:r>
            <a:r>
              <a:rPr lang="fa-IR" sz="2800" b="1" dirty="0" smtClean="0">
                <a:solidFill>
                  <a:schemeClr val="tx2"/>
                </a:solidFill>
              </a:rPr>
              <a:t>بازی </a:t>
            </a:r>
            <a:r>
              <a:rPr lang="fa-IR" sz="2800" b="1" dirty="0">
                <a:solidFill>
                  <a:schemeClr val="tx2"/>
                </a:solidFill>
              </a:rPr>
              <a:t>خانواده»تکنیکی </a:t>
            </a:r>
            <a:r>
              <a:rPr lang="fa-IR" sz="2800" dirty="0">
                <a:solidFill>
                  <a:schemeClr val="tx2"/>
                </a:solidFill>
              </a:rPr>
              <a:t>است که اعضای خانواده با آن به مبارزه بر ضد یکدیگر می پردازند و در یک بازی که مورد قبول آنها نیست و همواره انجام می گیرد رفتار یکدیگر را کنترل می کنند.با این تکنیک روابط اعضای خانواده تعریف و کنترل می شود</a:t>
            </a:r>
            <a:r>
              <a:rPr lang="fa-IR" sz="2800" dirty="0" smtClean="0">
                <a:solidFill>
                  <a:schemeClr val="tx2"/>
                </a:solidFill>
              </a:rPr>
              <a:t>.</a:t>
            </a:r>
          </a:p>
        </p:txBody>
      </p:sp>
    </p:spTree>
    <p:extLst>
      <p:ext uri="{BB962C8B-B14F-4D97-AF65-F5344CB8AC3E}">
        <p14:creationId xmlns:p14="http://schemas.microsoft.com/office/powerpoint/2010/main" val="338977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Content Placeholder 2"/>
          <p:cNvSpPr>
            <a:spLocks noGrp="1"/>
          </p:cNvSpPr>
          <p:nvPr>
            <p:ph idx="1"/>
          </p:nvPr>
        </p:nvSpPr>
        <p:spPr/>
        <p:txBody>
          <a:bodyPr>
            <a:normAutofit/>
          </a:bodyPr>
          <a:lstStyle/>
          <a:p>
            <a:r>
              <a:rPr lang="fa-IR" dirty="0">
                <a:solidFill>
                  <a:schemeClr val="tx2"/>
                </a:solidFill>
              </a:rPr>
              <a:t>10- خانواده برای تغییر عضو مشکل دار تقاضای کمک می کنند ولی در عین حال اظهار می </a:t>
            </a:r>
            <a:endParaRPr lang="fa-IR" dirty="0" smtClean="0">
              <a:solidFill>
                <a:schemeClr val="tx2"/>
              </a:solidFill>
            </a:endParaRPr>
          </a:p>
          <a:p>
            <a:r>
              <a:rPr lang="fa-IR" dirty="0" smtClean="0">
                <a:solidFill>
                  <a:schemeClr val="tx2"/>
                </a:solidFill>
              </a:rPr>
              <a:t>کنند </a:t>
            </a:r>
            <a:r>
              <a:rPr lang="fa-IR" dirty="0">
                <a:solidFill>
                  <a:schemeClr val="tx2"/>
                </a:solidFill>
              </a:rPr>
              <a:t>که بقیه سالم اند و نیازی به تغییر آنها نیست</a:t>
            </a:r>
            <a:r>
              <a:rPr lang="fa-IR" dirty="0" smtClean="0">
                <a:solidFill>
                  <a:schemeClr val="tx2"/>
                </a:solidFill>
              </a:rPr>
              <a:t>.</a:t>
            </a:r>
          </a:p>
          <a:p>
            <a:r>
              <a:rPr lang="fa-IR" dirty="0" smtClean="0">
                <a:solidFill>
                  <a:schemeClr val="tx2"/>
                </a:solidFill>
              </a:rPr>
              <a:t>بنابراین </a:t>
            </a:r>
            <a:r>
              <a:rPr lang="fa-IR" dirty="0">
                <a:solidFill>
                  <a:schemeClr val="tx2"/>
                </a:solidFill>
              </a:rPr>
              <a:t>گروه میلان </a:t>
            </a:r>
            <a:r>
              <a:rPr lang="fa-IR" b="1" dirty="0">
                <a:solidFill>
                  <a:schemeClr val="tx2"/>
                </a:solidFill>
              </a:rPr>
              <a:t>تکنیک تناقض یا عدم </a:t>
            </a:r>
            <a:r>
              <a:rPr lang="fa-IR" b="1" dirty="0" smtClean="0">
                <a:solidFill>
                  <a:schemeClr val="tx2"/>
                </a:solidFill>
              </a:rPr>
              <a:t>تغییر </a:t>
            </a:r>
            <a:r>
              <a:rPr lang="fa-IR" b="1" dirty="0">
                <a:solidFill>
                  <a:schemeClr val="tx2"/>
                </a:solidFill>
              </a:rPr>
              <a:t>رفتار </a:t>
            </a:r>
            <a:r>
              <a:rPr lang="fa-IR" dirty="0">
                <a:solidFill>
                  <a:schemeClr val="tx2"/>
                </a:solidFill>
              </a:rPr>
              <a:t>را تجویز می کنند.(تجویز نشانه یا قصد متناقض</a:t>
            </a:r>
            <a:r>
              <a:rPr lang="fa-IR"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39542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a:solidFill>
                  <a:schemeClr val="tx2"/>
                </a:solidFill>
              </a:rPr>
              <a:t>تجویز نشانه یا قصد متناقض</a:t>
            </a:r>
            <a:r>
              <a:rPr lang="en-US" sz="4800" dirty="0">
                <a:solidFill>
                  <a:schemeClr val="tx2"/>
                </a:solidFill>
              </a:rPr>
              <a:t>paradoxical </a:t>
            </a:r>
            <a:endParaRPr lang="fa-IR" sz="4800" b="1" dirty="0">
              <a:solidFill>
                <a:schemeClr val="accent3">
                  <a:lumMod val="75000"/>
                </a:schemeClr>
              </a:solidFill>
              <a:cs typeface="2  Esfehan" pitchFamily="2" charset="-78"/>
            </a:endParaRPr>
          </a:p>
        </p:txBody>
      </p:sp>
      <p:sp>
        <p:nvSpPr>
          <p:cNvPr id="3" name="Content Placeholder 2"/>
          <p:cNvSpPr>
            <a:spLocks noGrp="1"/>
          </p:cNvSpPr>
          <p:nvPr>
            <p:ph idx="1"/>
          </p:nvPr>
        </p:nvSpPr>
        <p:spPr/>
        <p:txBody>
          <a:bodyPr>
            <a:normAutofit/>
          </a:bodyPr>
          <a:lstStyle/>
          <a:p>
            <a:r>
              <a:rPr lang="fa-IR" dirty="0"/>
              <a:t>فن تناقضی که از نوع درمان به روش بن بست دوسویه است خانواده از ایجاد تغییرات زودرس منع می گردد.</a:t>
            </a:r>
          </a:p>
          <a:p>
            <a:r>
              <a:rPr lang="fa-IR" dirty="0"/>
              <a:t>بعد به رفتارهای خانواده معنای ضمنی مثبت داده می شود.در مرحله بعد خانواده قبول دارد که در بازی خانوادگی مشارکت دارند.</a:t>
            </a:r>
            <a:endParaRPr lang="en-US" dirty="0"/>
          </a:p>
          <a:p>
            <a:endParaRPr lang="fa-IR" dirty="0">
              <a:solidFill>
                <a:schemeClr val="accent6">
                  <a:lumMod val="50000"/>
                </a:schemeClr>
              </a:solidFill>
              <a:cs typeface="2  Baran" pitchFamily="2" charset="-78"/>
            </a:endParaRPr>
          </a:p>
        </p:txBody>
      </p:sp>
    </p:spTree>
    <p:extLst>
      <p:ext uri="{BB962C8B-B14F-4D97-AF65-F5344CB8AC3E}">
        <p14:creationId xmlns:p14="http://schemas.microsoft.com/office/powerpoint/2010/main" val="169291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مراحل درمان</a:t>
            </a:r>
            <a:endParaRPr lang="fa-IR" dirty="0"/>
          </a:p>
        </p:txBody>
      </p:sp>
      <p:sp>
        <p:nvSpPr>
          <p:cNvPr id="3" name="Content Placeholder 2"/>
          <p:cNvSpPr>
            <a:spLocks noGrp="1"/>
          </p:cNvSpPr>
          <p:nvPr>
            <p:ph idx="1"/>
          </p:nvPr>
        </p:nvSpPr>
        <p:spPr/>
        <p:txBody>
          <a:bodyPr>
            <a:normAutofit fontScale="92500" lnSpcReduction="10000"/>
          </a:bodyPr>
          <a:lstStyle/>
          <a:p>
            <a:r>
              <a:rPr lang="fa-IR" sz="2800" dirty="0" smtClean="0">
                <a:cs typeface="B Nazanin" pitchFamily="2" charset="-78"/>
              </a:rPr>
              <a:t>1- ابتدا به رفتار خانواده معنای ضمنی مثبت داده می شود.</a:t>
            </a:r>
          </a:p>
          <a:p>
            <a:r>
              <a:rPr lang="fa-IR" sz="2800" dirty="0" smtClean="0">
                <a:cs typeface="B Nazanin" pitchFamily="2" charset="-78"/>
              </a:rPr>
              <a:t>2-در خانواده چارچوب بندی مجددی انجام می شود.</a:t>
            </a:r>
          </a:p>
          <a:p>
            <a:r>
              <a:rPr lang="fa-IR" sz="2800" dirty="0" smtClean="0">
                <a:cs typeface="B Nazanin" pitchFamily="2" charset="-78"/>
              </a:rPr>
              <a:t>3-رفتار هر عضو خانواده در رابطه با علائم فرد بیمار معنی می گردد و تأیید همه در « بازی خانواده»کسب می شود و بالاخره مداخلات لازم به منظور تغییر انجام می گیرد.</a:t>
            </a:r>
          </a:p>
          <a:p>
            <a:r>
              <a:rPr lang="fa-IR" sz="2800" dirty="0" smtClean="0">
                <a:cs typeface="B Nazanin" pitchFamily="2" charset="-78"/>
              </a:rPr>
              <a:t>مثال:به نرفتن پسر خانواده به مدرسه معنای ضمنی مثبت داده می شود.</a:t>
            </a:r>
          </a:p>
          <a:p>
            <a:r>
              <a:rPr lang="fa-IR" sz="2800" dirty="0" smtClean="0">
                <a:cs typeface="B Nazanin" pitchFamily="2" charset="-78"/>
              </a:rPr>
              <a:t>بجای نام بردن از تنبلی و بچه بد،از این کار او بعنوان» علاقه به مادر» یاد می شود و چارچوب بندی عوض می شود.</a:t>
            </a:r>
          </a:p>
          <a:p>
            <a:r>
              <a:rPr lang="fa-IR" sz="2800" dirty="0" smtClean="0">
                <a:cs typeface="B Nazanin" pitchFamily="2" charset="-78"/>
              </a:rPr>
              <a:t>در مرحله بعد رفتار هر عضو خانواده در چارچوب بندی جدید مورد بررسی قرار می گیرد و هر عضو خانواده به نقش خود در بروز رفتار پسر پی می برد و تجویزهای مناسب داده می شود.</a:t>
            </a:r>
            <a:endParaRPr lang="fa-IR" sz="2800" dirty="0">
              <a:cs typeface="B Nazanin" pitchFamily="2" charset="-78"/>
            </a:endParaRPr>
          </a:p>
        </p:txBody>
      </p:sp>
    </p:spTree>
    <p:extLst>
      <p:ext uri="{BB962C8B-B14F-4D97-AF65-F5344CB8AC3E}">
        <p14:creationId xmlns:p14="http://schemas.microsoft.com/office/powerpoint/2010/main" val="12329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owerpoint  2010-2013 theme-[www.asdownload.net] (2)">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2010-2013 theme-[www.asdownload.net] (2)</Template>
  <TotalTime>0</TotalTime>
  <Words>1480</Words>
  <Application>Microsoft Office PowerPoint</Application>
  <PresentationFormat>Custom</PresentationFormat>
  <Paragraphs>122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powerpoint  2010-2013 theme-[www.asdownload.net] (2)</vt:lpstr>
      <vt:lpstr>Milan systemy family therapy</vt:lpstr>
      <vt:lpstr> مقدمه </vt:lpstr>
      <vt:lpstr>خصوصیات رویکرد گروه سیستمی میلان</vt:lpstr>
      <vt:lpstr>PowerPoint Presentation</vt:lpstr>
      <vt:lpstr>PowerPoint Presentation</vt:lpstr>
      <vt:lpstr>PowerPoint Presentation</vt:lpstr>
      <vt:lpstr>PowerPoint Presentation</vt:lpstr>
      <vt:lpstr>تجویز نشانه یا قصد متناقضparadoxical </vt:lpstr>
      <vt:lpstr>مراحل درمان</vt:lpstr>
      <vt:lpstr>تکنیکهای درمانی میلان</vt:lpstr>
      <vt:lpstr>1- معنای ضمنی مثبتpositive connotation </vt:lpstr>
      <vt:lpstr>2-تجویز آیین ها rituals </vt:lpstr>
      <vt:lpstr>PowerPoint Presentation</vt:lpstr>
      <vt:lpstr>مثال:</vt:lpstr>
      <vt:lpstr>PowerPoint Presentation</vt:lpstr>
      <vt:lpstr>3- فرضیه سازی hypothesizing</vt:lpstr>
      <vt:lpstr>4- پرسش های حلقوی circular questioning </vt:lpstr>
      <vt:lpstr>PowerPoint Presentation</vt:lpstr>
      <vt:lpstr>5- بی طرفی neutrality </vt:lpstr>
      <vt:lpstr>PowerPoint Presentation</vt:lpstr>
      <vt:lpstr>نقش درمانگر در رویکرد سیستمی :</vt:lpstr>
      <vt:lpstr>فهرست منابع</vt:lpstr>
      <vt:lpstr>معرفی کتاب</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2014-12-23T16:03:09Z</dcterms:created>
  <dcterms:modified xsi:type="dcterms:W3CDTF">2015-01-29T16:41:43Z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