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2" autoAdjust="0"/>
    <p:restoredTop sz="94660"/>
  </p:normalViewPr>
  <p:slideViewPr>
    <p:cSldViewPr>
      <p:cViewPr varScale="1">
        <p:scale>
          <a:sx n="60" d="100"/>
          <a:sy n="60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08A1BF-A936-4600-AABC-6693A6C4ACDC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00F2E2-5F7C-4AE2-BA3B-4061E4E3A3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9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F2E2-5F7C-4AE2-BA3B-4061E4E3A3B1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564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A0911-E600-40DB-AB17-926ACA0A1B5A}" type="datetimeFigureOut">
              <a:rPr lang="fa-IR" smtClean="0"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CE25-22BA-4BE0-967B-877B77F00308}" type="slidenum">
              <a:rPr lang="fa-IR" smtClean="0"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a-IR" b="1" dirty="0"/>
              <a:t>چه عواملی موجب گسترش علوم و</a:t>
            </a:r>
            <a:br>
              <a:rPr lang="fa-IR" b="1" dirty="0"/>
            </a:br>
            <a:r>
              <a:rPr lang="fa-IR" b="1" dirty="0"/>
              <a:t>فنون در </a:t>
            </a:r>
            <a:r>
              <a:rPr lang="fa-IR" b="1" dirty="0" smtClean="0"/>
              <a:t>دوره ی </a:t>
            </a:r>
            <a:r>
              <a:rPr lang="fa-IR" b="1" dirty="0"/>
              <a:t>اسلامی شد؟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76693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4400" b="1" dirty="0" smtClean="0">
                <a:solidFill>
                  <a:srgbClr val="00B050"/>
                </a:solidFill>
              </a:rPr>
              <a:t>فرزانــــــــگان شاهــــــــــــــد</a:t>
            </a:r>
            <a:endParaRPr lang="fa-IR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2423762"/>
          </a:xfrm>
        </p:spPr>
        <p:txBody>
          <a:bodyPr>
            <a:normAutofit/>
          </a:bodyPr>
          <a:lstStyle/>
          <a:p>
            <a:pPr algn="justLow"/>
            <a:r>
              <a:rPr lang="fa-IR" dirty="0"/>
              <a:t>در بسیاری از </a:t>
            </a:r>
            <a:r>
              <a:rPr lang="fa-IR" dirty="0" smtClean="0"/>
              <a:t>شهرهای </a:t>
            </a:r>
            <a:r>
              <a:rPr lang="fa-IR" dirty="0"/>
              <a:t>اسلامی، </a:t>
            </a:r>
            <a:r>
              <a:rPr lang="fa-IR" dirty="0" smtClean="0"/>
              <a:t>كتابخانه های بزرگی</a:t>
            </a:r>
            <a:r>
              <a:rPr lang="en-US" dirty="0" smtClean="0"/>
              <a:t> </a:t>
            </a:r>
            <a:r>
              <a:rPr lang="fa-IR" dirty="0" smtClean="0"/>
              <a:t>وجود </a:t>
            </a:r>
            <a:r>
              <a:rPr lang="fa-IR" dirty="0"/>
              <a:t>داشت. برای مثال سامانیان در بخارا كتابخانه </a:t>
            </a:r>
            <a:r>
              <a:rPr lang="fa-IR" dirty="0" smtClean="0"/>
              <a:t>ی</a:t>
            </a:r>
            <a:r>
              <a:rPr lang="en-US" dirty="0" smtClean="0"/>
              <a:t> </a:t>
            </a:r>
            <a:r>
              <a:rPr lang="fa-IR" dirty="0" smtClean="0"/>
              <a:t>عظیمی </a:t>
            </a:r>
            <a:r>
              <a:rPr lang="fa-IR" dirty="0"/>
              <a:t>داشتند كه ابن سینا سال ها در آنجا مشغول </a:t>
            </a:r>
            <a:r>
              <a:rPr lang="fa-IR" dirty="0" smtClean="0"/>
              <a:t>تحقیق</a:t>
            </a:r>
            <a:r>
              <a:rPr lang="en-US" dirty="0" smtClean="0"/>
              <a:t> </a:t>
            </a:r>
            <a:r>
              <a:rPr lang="fa-IR" dirty="0" smtClean="0"/>
              <a:t>و </a:t>
            </a:r>
            <a:r>
              <a:rPr lang="fa-IR" dirty="0"/>
              <a:t>مطالعه بود.</a:t>
            </a:r>
          </a:p>
          <a:p>
            <a:pPr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600079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798590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fa-IR" sz="6000" b="1" dirty="0"/>
              <a:t>نظامیه</a:t>
            </a:r>
            <a:endParaRPr lang="fa-I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583300"/>
          </a:xfrm>
        </p:spPr>
        <p:txBody>
          <a:bodyPr>
            <a:normAutofit lnSpcReduction="10000"/>
          </a:bodyPr>
          <a:lstStyle/>
          <a:p>
            <a:pPr algn="justLow"/>
            <a:r>
              <a:rPr lang="fa-IR" dirty="0"/>
              <a:t>نظامیه ها مدارسی بودند كه </a:t>
            </a:r>
            <a:r>
              <a:rPr lang="fa-IR" dirty="0" smtClean="0"/>
              <a:t>عده ی </a:t>
            </a:r>
            <a:r>
              <a:rPr lang="fa-IR" dirty="0"/>
              <a:t>زیادی از افراد در </a:t>
            </a:r>
            <a:r>
              <a:rPr lang="fa-IR" dirty="0" smtClean="0"/>
              <a:t>آن</a:t>
            </a:r>
            <a:r>
              <a:rPr lang="en-US" dirty="0" smtClean="0"/>
              <a:t> </a:t>
            </a:r>
            <a:r>
              <a:rPr lang="fa-IR" dirty="0" smtClean="0"/>
              <a:t>ها </a:t>
            </a:r>
            <a:r>
              <a:rPr lang="fa-IR" dirty="0"/>
              <a:t>علم </a:t>
            </a:r>
            <a:r>
              <a:rPr lang="fa-IR" dirty="0" smtClean="0"/>
              <a:t>می آموختند </a:t>
            </a:r>
            <a:r>
              <a:rPr lang="fa-IR" dirty="0"/>
              <a:t>و هما </a:t>
            </a:r>
            <a:r>
              <a:rPr lang="fa-IR" dirty="0" smtClean="0"/>
              <a:t>ن</a:t>
            </a:r>
            <a:r>
              <a:rPr lang="en-US" dirty="0" smtClean="0"/>
              <a:t> </a:t>
            </a:r>
            <a:r>
              <a:rPr lang="fa-IR" dirty="0" smtClean="0"/>
              <a:t>جا </a:t>
            </a:r>
            <a:r>
              <a:rPr lang="fa-IR" dirty="0"/>
              <a:t>زندگی </a:t>
            </a:r>
            <a:r>
              <a:rPr lang="fa-IR" dirty="0" smtClean="0"/>
              <a:t>می كردند </a:t>
            </a:r>
            <a:r>
              <a:rPr lang="fa-IR" dirty="0"/>
              <a:t>و حكومت </a:t>
            </a:r>
            <a:r>
              <a:rPr lang="fa-IR" dirty="0" smtClean="0"/>
              <a:t>خرج تحصیل </a:t>
            </a:r>
            <a:r>
              <a:rPr lang="fa-IR" dirty="0"/>
              <a:t>و زندگی آن ها را می داد.</a:t>
            </a:r>
          </a:p>
          <a:p>
            <a:pPr algn="justLow"/>
            <a:r>
              <a:rPr lang="fa-IR" dirty="0"/>
              <a:t>یكی از وزیران معروف ایرانی به نام خواجه </a:t>
            </a:r>
            <a:r>
              <a:rPr lang="fa-IR" dirty="0" smtClean="0"/>
              <a:t>نظام الملك</a:t>
            </a:r>
            <a:r>
              <a:rPr lang="fa-IR" dirty="0"/>
              <a:t>، این نوع مدرسه را تأسیس كرده بود </a:t>
            </a:r>
            <a:r>
              <a:rPr lang="fa-IR" dirty="0" smtClean="0"/>
              <a:t>نظامیه های </a:t>
            </a:r>
            <a:r>
              <a:rPr lang="fa-IR" dirty="0"/>
              <a:t>نیشابور و </a:t>
            </a:r>
            <a:r>
              <a:rPr lang="fa-IR" dirty="0" smtClean="0"/>
              <a:t>بغداد معروف </a:t>
            </a:r>
            <a:r>
              <a:rPr lang="fa-IR" dirty="0"/>
              <a:t>بودند. </a:t>
            </a:r>
            <a:r>
              <a:rPr lang="fa-IR" dirty="0" smtClean="0"/>
              <a:t>دانشگاه های </a:t>
            </a:r>
            <a:r>
              <a:rPr lang="fa-IR" dirty="0"/>
              <a:t>امروز جهان تقلیدی از مدارس نظامیه است.</a:t>
            </a:r>
          </a:p>
        </p:txBody>
      </p:sp>
      <p:pic>
        <p:nvPicPr>
          <p:cNvPr id="25602" name="Picture 2" descr="http://img.tebyan.net/big/1383/10/3615871639472532001692921611463623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50" y="4077072"/>
            <a:ext cx="4786346" cy="221457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081"/>
          </a:xfrm>
        </p:spPr>
        <p:txBody>
          <a:bodyPr>
            <a:normAutofit fontScale="90000"/>
          </a:bodyPr>
          <a:lstStyle/>
          <a:p>
            <a:r>
              <a:rPr lang="fa-IR" sz="6600" b="1" dirty="0"/>
              <a:t>رصدخانه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pPr algn="justLow"/>
            <a:r>
              <a:rPr lang="fa-IR" sz="4000" dirty="0"/>
              <a:t>رصدخانه ها محل تحقیق درباره ی ستارگان بودند. شهرهایی چون بغداد، اصفهان و ری رصدخانه داشتند</a:t>
            </a:r>
            <a:r>
              <a:rPr lang="fa-IR" dirty="0" smtClean="0"/>
              <a:t>.</a:t>
            </a:r>
            <a:endParaRPr lang="fa-IR" dirty="0"/>
          </a:p>
          <a:p>
            <a:endParaRPr lang="fa-IR" dirty="0" smtClean="0"/>
          </a:p>
        </p:txBody>
      </p:sp>
      <p:pic>
        <p:nvPicPr>
          <p:cNvPr id="26626" name="Picture 2" descr="http://salehatschool.ir/files/articles/smallpic/88-small-t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7719"/>
            <a:ext cx="3886200" cy="518160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fa-IR" sz="6600" b="1" dirty="0"/>
              <a:t>بیمارستا </a:t>
            </a:r>
            <a:r>
              <a:rPr lang="fa-IR" sz="6600" b="1" dirty="0" smtClean="0"/>
              <a:t>ن ها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algn="justLow"/>
            <a:r>
              <a:rPr lang="fa-IR" sz="2900" dirty="0"/>
              <a:t>نخستین بیمارستانی كه از آن اطلاعی در دست است ، بیمارستان و </a:t>
            </a:r>
            <a:r>
              <a:rPr lang="fa-IR" sz="2900" dirty="0" smtClean="0"/>
              <a:t>مدرسه ی </a:t>
            </a:r>
            <a:r>
              <a:rPr lang="fa-IR" sz="2900" dirty="0"/>
              <a:t>پزشكی دانشگا ه </a:t>
            </a:r>
            <a:r>
              <a:rPr lang="fa-IR" sz="2900" dirty="0" smtClean="0"/>
              <a:t>جندی شاپور </a:t>
            </a:r>
            <a:r>
              <a:rPr lang="fa-IR" sz="2900" dirty="0"/>
              <a:t>است. معروف ترین بیمارستان دوره ی اسلامی ، بیمارستانی بود كه عضدالدوله دیلمی در بغداد بنا كرده بود و داروخانه </a:t>
            </a:r>
            <a:r>
              <a:rPr lang="fa-IR" sz="2900" dirty="0" smtClean="0"/>
              <a:t>ای</a:t>
            </a:r>
            <a:r>
              <a:rPr lang="en-US" sz="2900" dirty="0" smtClean="0"/>
              <a:t> </a:t>
            </a:r>
            <a:r>
              <a:rPr lang="fa-IR" sz="2900" dirty="0" smtClean="0"/>
              <a:t>نیز </a:t>
            </a:r>
            <a:r>
              <a:rPr lang="fa-IR" sz="2900" dirty="0"/>
              <a:t>داشت</a:t>
            </a:r>
            <a:r>
              <a:rPr lang="fa-IR" sz="2900" dirty="0" smtClean="0"/>
              <a:t>.</a:t>
            </a:r>
            <a:endParaRPr lang="fa-IR" sz="2900" dirty="0"/>
          </a:p>
        </p:txBody>
      </p:sp>
      <p:pic>
        <p:nvPicPr>
          <p:cNvPr id="27652" name="Picture 4" descr="http://www.egardesh.com/files/attractions/attractions_400/1325412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852936"/>
            <a:ext cx="6768752" cy="3456384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82594"/>
          </a:xfrm>
        </p:spPr>
        <p:txBody>
          <a:bodyPr>
            <a:noAutofit/>
          </a:bodyPr>
          <a:lstStyle/>
          <a:p>
            <a:r>
              <a:rPr lang="fa-IR" sz="2800" b="1" dirty="0" smtClean="0"/>
              <a:t>نمونه هایی </a:t>
            </a:r>
            <a:r>
              <a:rPr lang="fa-IR" sz="2800" b="1" dirty="0"/>
              <a:t>از آثار علمی- ادبی ایرانیان </a:t>
            </a:r>
            <a:r>
              <a:rPr lang="fa-IR" sz="2800" b="1" dirty="0" smtClean="0"/>
              <a:t>( </a:t>
            </a:r>
            <a:r>
              <a:rPr lang="fa-IR" sz="2800" b="1" dirty="0"/>
              <a:t>قرن سوم تا هفتم </a:t>
            </a:r>
            <a:r>
              <a:rPr lang="fa-IR" sz="2800" b="1" dirty="0" smtClean="0"/>
              <a:t>هجری)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92696"/>
            <a:ext cx="84296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8000" b="1" dirty="0" smtClean="0">
                <a:latin typeface="Adobe Arabic" pitchFamily="18" charset="-78"/>
                <a:cs typeface="Adobe Arabic" pitchFamily="18" charset="-78"/>
              </a:rPr>
              <a:t>پایان</a:t>
            </a:r>
            <a:endParaRPr lang="fa-IR" sz="8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9698" name="Picture 2" descr="http://www.iuec.ir/uploads/beytolhekmah_18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80098"/>
            <a:ext cx="8286808" cy="4929222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r>
              <a:rPr lang="fa-IR" sz="7200" b="1" dirty="0"/>
              <a:t>تعالیم دین اسلام</a:t>
            </a:r>
            <a:endParaRPr lang="fa-I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algn="justLow"/>
            <a:r>
              <a:rPr lang="fa-IR" sz="3900" dirty="0" smtClean="0"/>
              <a:t>مهمترین </a:t>
            </a:r>
            <a:r>
              <a:rPr lang="fa-IR" sz="3900" dirty="0"/>
              <a:t>علت پیشرفت علمی مسلمانان، تعالیم دین اسلام بود. آیات قرآن كریم انسان ها را به تفكر </a:t>
            </a:r>
            <a:r>
              <a:rPr lang="fa-IR" sz="3900" dirty="0" smtClean="0"/>
              <a:t>درباره ی آفرینش جهان</a:t>
            </a:r>
            <a:r>
              <a:rPr lang="fa-IR" sz="3900" dirty="0"/>
              <a:t>، حركت ستارگان و سیارات، زندگی جانوران و گیاهان و نظایر آن، دعوت </a:t>
            </a:r>
            <a:r>
              <a:rPr lang="fa-IR" sz="3900" dirty="0" smtClean="0"/>
              <a:t>می كند</a:t>
            </a:r>
            <a:r>
              <a:rPr lang="fa-IR" sz="3900" dirty="0"/>
              <a:t>. پیامبر گرامی اسلام </a:t>
            </a:r>
            <a:r>
              <a:rPr lang="fa-IR" sz="3900" dirty="0" smtClean="0"/>
              <a:t>(ص) </a:t>
            </a:r>
            <a:r>
              <a:rPr lang="fa-IR" sz="3900" dirty="0"/>
              <a:t>فرمودند</a:t>
            </a:r>
            <a:r>
              <a:rPr lang="fa-IR" sz="3900" dirty="0" smtClean="0"/>
              <a:t>: به </a:t>
            </a:r>
            <a:r>
              <a:rPr lang="fa-IR" sz="3900" dirty="0"/>
              <a:t>دنبال كسب علم باشید حتی اگر مجبور شوید تا چین بروید</a:t>
            </a:r>
            <a:r>
              <a:rPr lang="fa-IR" sz="3900" dirty="0" smtClean="0"/>
              <a:t>.</a:t>
            </a:r>
            <a:r>
              <a:rPr lang="fa-IR" sz="3900" dirty="0"/>
              <a:t> امامان، عالمان بزرگی بودند و مردم برای یافتن پاسخ های علمی به نزد </a:t>
            </a:r>
            <a:r>
              <a:rPr lang="fa-IR" sz="3900" dirty="0" smtClean="0"/>
              <a:t>آن ها </a:t>
            </a:r>
            <a:r>
              <a:rPr lang="fa-IR" sz="3900" dirty="0"/>
              <a:t>می رفتند. امام </a:t>
            </a:r>
            <a:r>
              <a:rPr lang="fa-IR" sz="3900" dirty="0" smtClean="0"/>
              <a:t>محمّد باقر </a:t>
            </a:r>
            <a:r>
              <a:rPr lang="fa-IR" sz="3900" dirty="0"/>
              <a:t>(ع) و امام جعفر صادق (ع) كلاس های درس داشتند و شاگردان زیادی در كلاس های </a:t>
            </a:r>
            <a:r>
              <a:rPr lang="fa-IR" sz="3900" dirty="0" smtClean="0"/>
              <a:t>آن ها </a:t>
            </a:r>
            <a:r>
              <a:rPr lang="fa-IR" sz="3900" dirty="0"/>
              <a:t>حاضرمی شدند</a:t>
            </a:r>
            <a:r>
              <a:rPr lang="fa-IR" sz="3900" dirty="0" smtClean="0"/>
              <a:t>.</a:t>
            </a:r>
            <a:endParaRPr lang="fa-IR" sz="3900" dirty="0"/>
          </a:p>
        </p:txBody>
      </p:sp>
      <p:sp>
        <p:nvSpPr>
          <p:cNvPr id="5" name="Rounded Rectangle 4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نیا زهای جدید جوامع مسلمان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258" y="1395869"/>
            <a:ext cx="5410230" cy="4697427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/>
              <a:t>مسلمانان برای كارهایی چون </a:t>
            </a:r>
            <a:r>
              <a:rPr lang="fa-IR" sz="3600" dirty="0" smtClean="0"/>
              <a:t>تعیین جهت </a:t>
            </a:r>
            <a:r>
              <a:rPr lang="fa-IR" sz="3600" dirty="0"/>
              <a:t>قبله (جهت رو به خانه ی كعبه</a:t>
            </a:r>
            <a:r>
              <a:rPr lang="fa-IR" sz="3600" dirty="0" smtClean="0"/>
              <a:t>)</a:t>
            </a:r>
            <a:r>
              <a:rPr lang="fa-IR" sz="3600" dirty="0"/>
              <a:t> پی بردن به ساعت طلوع و غروب </a:t>
            </a:r>
            <a:r>
              <a:rPr lang="fa-IR" sz="3600" dirty="0" smtClean="0"/>
              <a:t> </a:t>
            </a:r>
            <a:r>
              <a:rPr lang="fa-IR" sz="3600" dirty="0"/>
              <a:t>خورشید و تقویم و برای انجام عبادت ها، كشتیرانی در دریا و نظایر آن به علم ریاضیات و ستاره شناسی نیاز داشتند. </a:t>
            </a:r>
          </a:p>
          <a:p>
            <a:endParaRPr lang="fa-IR" dirty="0" smtClean="0"/>
          </a:p>
          <a:p>
            <a:pPr>
              <a:buNone/>
            </a:pPr>
            <a:endParaRPr lang="fa-IR" dirty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/>
          </a:p>
        </p:txBody>
      </p:sp>
      <p:pic>
        <p:nvPicPr>
          <p:cNvPr id="2050" name="Picture 2" descr="http://useruploads.spois.com/nojum/mzra/uploads/1355696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448050" cy="518160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600" y="214290"/>
            <a:ext cx="4164199" cy="5911873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smtClean="0"/>
              <a:t>آن ها با اُسطرلاب، موقعیت ستاره </a:t>
            </a:r>
            <a:r>
              <a:rPr lang="fa-IR" sz="3600" dirty="0"/>
              <a:t>ها را مطالعه می كردند</a:t>
            </a:r>
            <a:r>
              <a:rPr lang="fa-IR" sz="3600" dirty="0" smtClean="0"/>
              <a:t>.</a:t>
            </a:r>
            <a:r>
              <a:rPr lang="fa-IR" sz="3600" dirty="0"/>
              <a:t> مسلمانان در ساختن </a:t>
            </a:r>
            <a:r>
              <a:rPr lang="fa-IR" sz="3600" dirty="0" smtClean="0"/>
              <a:t>وهدایت كشتی </a:t>
            </a:r>
            <a:r>
              <a:rPr lang="fa-IR" sz="3600" dirty="0"/>
              <a:t>ها مهارت داشتند و با توجه به جهت ستاره ی قطبی در آسمان مسیر خودشان را </a:t>
            </a:r>
            <a:r>
              <a:rPr lang="fa-IR" sz="3600" dirty="0" smtClean="0"/>
              <a:t>در</a:t>
            </a:r>
            <a:r>
              <a:rPr lang="fa-IR" sz="3600" dirty="0"/>
              <a:t>دریا پیدا می كردند.</a:t>
            </a:r>
          </a:p>
          <a:p>
            <a:pPr algn="justLow">
              <a:buNone/>
            </a:pPr>
            <a:endParaRPr lang="fa-I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71966" cy="608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fa-IR" b="1" dirty="0"/>
              <a:t>ترجمه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3237"/>
            <a:ext cx="8435280" cy="4525963"/>
          </a:xfrm>
        </p:spPr>
        <p:txBody>
          <a:bodyPr>
            <a:normAutofit/>
          </a:bodyPr>
          <a:lstStyle/>
          <a:p>
            <a:pPr algn="justLow"/>
            <a:r>
              <a:rPr lang="fa-IR" dirty="0" smtClean="0"/>
              <a:t>وقتی مسلمانان سرزمین های پهناور آن روز را فتح كردند، علوم وفنون این سرزمین ها دراختیار آن</a:t>
            </a:r>
            <a:r>
              <a:rPr lang="en-US" dirty="0" smtClean="0"/>
              <a:t> </a:t>
            </a:r>
            <a:r>
              <a:rPr lang="fa-IR" dirty="0" smtClean="0"/>
              <a:t>ها قرار </a:t>
            </a:r>
            <a:r>
              <a:rPr lang="fa-IR" dirty="0"/>
              <a:t>گرفت. </a:t>
            </a:r>
            <a:r>
              <a:rPr lang="fa-IR" dirty="0" smtClean="0"/>
              <a:t>آ</a:t>
            </a:r>
            <a:r>
              <a:rPr lang="en-US" dirty="0" smtClean="0"/>
              <a:t> </a:t>
            </a:r>
            <a:r>
              <a:rPr lang="fa-IR" dirty="0" smtClean="0"/>
              <a:t>نها </a:t>
            </a:r>
            <a:r>
              <a:rPr lang="fa-IR" dirty="0"/>
              <a:t>آثارعلمی ملت های دیگر چون ایران و یونان را از زبان فارسی(پهلوی) و یونانی به زبان عربی ترجمه </a:t>
            </a:r>
            <a:r>
              <a:rPr lang="fa-IR" dirty="0" smtClean="0"/>
              <a:t>كردند</a:t>
            </a:r>
            <a:r>
              <a:rPr lang="en-US" dirty="0" smtClean="0"/>
              <a:t> </a:t>
            </a:r>
            <a:r>
              <a:rPr lang="fa-IR" dirty="0" smtClean="0"/>
              <a:t>تا </a:t>
            </a:r>
            <a:r>
              <a:rPr lang="fa-IR" dirty="0"/>
              <a:t>از آن ها استفاده كنند</a:t>
            </a:r>
            <a:r>
              <a:rPr lang="fa-IR" dirty="0" smtClean="0"/>
              <a:t>.</a:t>
            </a:r>
            <a:endParaRPr lang="fa-IR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fa-IR" dirty="0" smtClean="0"/>
              <a:t>در </a:t>
            </a:r>
            <a:r>
              <a:rPr lang="fa-IR" dirty="0"/>
              <a:t>آن دوره حتی </a:t>
            </a:r>
            <a:r>
              <a:rPr lang="fa-IR" dirty="0" smtClean="0"/>
              <a:t>مراكزی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fa-IR" dirty="0" smtClean="0"/>
              <a:t>برای ترجمه ی </a:t>
            </a:r>
            <a:r>
              <a:rPr lang="fa-IR" dirty="0"/>
              <a:t>كتا </a:t>
            </a:r>
            <a:r>
              <a:rPr lang="fa-IR" dirty="0" smtClean="0"/>
              <a:t>ب ها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fa-IR" dirty="0" smtClean="0"/>
              <a:t>به</a:t>
            </a:r>
            <a:r>
              <a:rPr lang="en-US" dirty="0" smtClean="0"/>
              <a:t> </a:t>
            </a:r>
            <a:r>
              <a:rPr lang="fa-IR" dirty="0" smtClean="0"/>
              <a:t>وجود </a:t>
            </a:r>
            <a:r>
              <a:rPr lang="fa-IR" dirty="0"/>
              <a:t>آمده بود.</a:t>
            </a:r>
          </a:p>
          <a:p>
            <a:pPr>
              <a:buNone/>
            </a:pPr>
            <a:endParaRPr lang="fa-I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924944"/>
            <a:ext cx="4752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43808" y="6313334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a-IR" sz="4000" b="1" dirty="0"/>
              <a:t>حمایت فرمانروایان از دانشمندان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2016224"/>
          </a:xfrm>
        </p:spPr>
        <p:txBody>
          <a:bodyPr/>
          <a:lstStyle/>
          <a:p>
            <a:r>
              <a:rPr lang="fa-IR" dirty="0"/>
              <a:t>بعضی از فرمانروایان از دانشمندان و هنرمندان حمایت </a:t>
            </a:r>
            <a:r>
              <a:rPr lang="fa-IR" dirty="0" smtClean="0"/>
              <a:t> می كردند </a:t>
            </a:r>
            <a:r>
              <a:rPr lang="fa-IR" dirty="0"/>
              <a:t>و خودشان برای ایجاد كتابخانه، مدارس و مراكز</a:t>
            </a:r>
          </a:p>
          <a:p>
            <a:r>
              <a:rPr lang="fa-IR" dirty="0"/>
              <a:t>علمی پیشقدم </a:t>
            </a:r>
            <a:r>
              <a:rPr lang="fa-IR" dirty="0" smtClean="0"/>
              <a:t>می شدند</a:t>
            </a:r>
            <a:r>
              <a:rPr lang="fa-IR" dirty="0"/>
              <a:t>.</a:t>
            </a:r>
          </a:p>
        </p:txBody>
      </p:sp>
      <p:pic>
        <p:nvPicPr>
          <p:cNvPr id="18434" name="Picture 2" descr="http://www.golestanpalace.ir/images/pics/sab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492896"/>
            <a:ext cx="6048672" cy="415081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915816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584"/>
          </a:xfrm>
        </p:spPr>
        <p:txBody>
          <a:bodyPr>
            <a:normAutofit/>
          </a:bodyPr>
          <a:lstStyle/>
          <a:p>
            <a:r>
              <a:rPr lang="fa-IR" sz="4000" b="1" dirty="0"/>
              <a:t>تجارت و بازرگانی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64704"/>
            <a:ext cx="8643998" cy="2786082"/>
          </a:xfrm>
        </p:spPr>
        <p:txBody>
          <a:bodyPr/>
          <a:lstStyle/>
          <a:p>
            <a:pPr algn="justLow"/>
            <a:r>
              <a:rPr lang="fa-IR" dirty="0"/>
              <a:t>بازرگانان در سراسر </a:t>
            </a:r>
            <a:r>
              <a:rPr lang="fa-IR" dirty="0" smtClean="0"/>
              <a:t>سرزمین های </a:t>
            </a:r>
            <a:r>
              <a:rPr lang="fa-IR" dirty="0"/>
              <a:t>اسلامی، كالاها </a:t>
            </a:r>
            <a:r>
              <a:rPr lang="fa-IR" dirty="0" smtClean="0"/>
              <a:t>را از </a:t>
            </a:r>
            <a:r>
              <a:rPr lang="fa-IR" dirty="0"/>
              <a:t>جایی به جای دیگر حمل </a:t>
            </a:r>
            <a:r>
              <a:rPr lang="fa-IR" dirty="0" smtClean="0"/>
              <a:t>می كردند</a:t>
            </a:r>
            <a:r>
              <a:rPr lang="fa-IR" dirty="0"/>
              <a:t>.</a:t>
            </a:r>
          </a:p>
          <a:p>
            <a:pPr algn="justLow"/>
            <a:r>
              <a:rPr lang="fa-IR" dirty="0"/>
              <a:t>تجارت و بازرگانی هم از طریق </a:t>
            </a:r>
            <a:r>
              <a:rPr lang="fa-IR" dirty="0" smtClean="0"/>
              <a:t>راه های </a:t>
            </a:r>
            <a:r>
              <a:rPr lang="fa-IR" dirty="0"/>
              <a:t>خشكی و </a:t>
            </a:r>
            <a:r>
              <a:rPr lang="fa-IR" dirty="0" smtClean="0"/>
              <a:t>هم</a:t>
            </a:r>
            <a:r>
              <a:rPr lang="en-US" dirty="0" smtClean="0"/>
              <a:t> </a:t>
            </a:r>
            <a:r>
              <a:rPr lang="fa-IR" dirty="0" smtClean="0"/>
              <a:t>راه </a:t>
            </a:r>
            <a:r>
              <a:rPr lang="fa-IR" dirty="0"/>
              <a:t>های دریایی رونق داشت. در این سفرها و آمد و رفت ها،علوم و فنون نیز از جایی به جای دیگر منتقل می شد.</a:t>
            </a:r>
          </a:p>
          <a:p>
            <a:pPr algn="justLow"/>
            <a:endParaRPr lang="fa-I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429000"/>
            <a:ext cx="5400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43608"/>
          </a:xfrm>
        </p:spPr>
        <p:txBody>
          <a:bodyPr>
            <a:normAutofit fontScale="90000"/>
          </a:bodyPr>
          <a:lstStyle/>
          <a:p>
            <a:r>
              <a:rPr lang="fa-IR" sz="6600" b="1" dirty="0" smtClean="0"/>
              <a:t>كاغذ سازی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2232249"/>
          </a:xfrm>
        </p:spPr>
        <p:txBody>
          <a:bodyPr>
            <a:normAutofit/>
          </a:bodyPr>
          <a:lstStyle/>
          <a:p>
            <a:pPr algn="justLow"/>
            <a:r>
              <a:rPr lang="fa-IR" dirty="0"/>
              <a:t>مسلمانان فن </a:t>
            </a:r>
            <a:r>
              <a:rPr lang="fa-IR" dirty="0" smtClean="0"/>
              <a:t>كاغذ سازی </a:t>
            </a:r>
            <a:r>
              <a:rPr lang="fa-IR" dirty="0"/>
              <a:t>را از </a:t>
            </a:r>
            <a:r>
              <a:rPr lang="fa-IR" dirty="0" smtClean="0"/>
              <a:t>چینی ها </a:t>
            </a:r>
            <a:r>
              <a:rPr lang="fa-IR" dirty="0"/>
              <a:t>آموخته </a:t>
            </a:r>
            <a:r>
              <a:rPr lang="fa-IR" dirty="0" smtClean="0"/>
              <a:t>بودند و آن را </a:t>
            </a:r>
            <a:r>
              <a:rPr lang="fa-IR" dirty="0"/>
              <a:t>گسترش دادند و كامل كردند. در آن دوره، </a:t>
            </a:r>
            <a:r>
              <a:rPr lang="fa-IR" dirty="0" smtClean="0"/>
              <a:t>صدها مغازه ی  كتا </a:t>
            </a:r>
            <a:r>
              <a:rPr lang="fa-IR" dirty="0"/>
              <a:t>بفروشی در </a:t>
            </a:r>
            <a:r>
              <a:rPr lang="fa-IR" dirty="0" smtClean="0"/>
              <a:t>شهرهایی </a:t>
            </a:r>
            <a:r>
              <a:rPr lang="fa-IR" dirty="0"/>
              <a:t>چون بغداد، </a:t>
            </a:r>
            <a:r>
              <a:rPr lang="fa-IR" dirty="0" smtClean="0"/>
              <a:t>نیشابور، بخارا </a:t>
            </a:r>
            <a:r>
              <a:rPr lang="fa-IR" dirty="0"/>
              <a:t>و ... وجود داشت.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64904"/>
            <a:ext cx="6429420" cy="375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b="1" dirty="0"/>
              <a:t>مراکز علمی جهان اسلام</a:t>
            </a:r>
            <a:br>
              <a:rPr lang="fa-IR" b="1" dirty="0"/>
            </a:br>
            <a:r>
              <a:rPr lang="fa-IR" b="1" dirty="0"/>
              <a:t>دانشگا </a:t>
            </a:r>
            <a:r>
              <a:rPr lang="fa-IR" b="1" dirty="0" smtClean="0"/>
              <a:t>ه ها </a:t>
            </a:r>
            <a:r>
              <a:rPr lang="fa-IR" b="1" dirty="0"/>
              <a:t>و </a:t>
            </a:r>
            <a:r>
              <a:rPr lang="fa-IR" b="1" dirty="0" smtClean="0"/>
              <a:t>كتابخانه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68761"/>
            <a:ext cx="8501122" cy="2088231"/>
          </a:xfrm>
        </p:spPr>
        <p:txBody>
          <a:bodyPr/>
          <a:lstStyle/>
          <a:p>
            <a:pPr algn="justLow"/>
            <a:r>
              <a:rPr lang="fa-IR" dirty="0"/>
              <a:t>یكی از </a:t>
            </a:r>
            <a:r>
              <a:rPr lang="fa-IR" dirty="0" smtClean="0"/>
              <a:t>مهم ترین </a:t>
            </a:r>
            <a:r>
              <a:rPr lang="fa-IR" dirty="0"/>
              <a:t>مراكز علمی آن دوره </a:t>
            </a:r>
            <a:r>
              <a:rPr lang="fa-IR" dirty="0" smtClean="0"/>
              <a:t>دانشگاه جندی شاپور </a:t>
            </a:r>
            <a:r>
              <a:rPr lang="fa-IR" dirty="0"/>
              <a:t>بود. دانشگاه جندی شاپور در اهواز </a:t>
            </a:r>
            <a:r>
              <a:rPr lang="fa-IR" dirty="0" smtClean="0"/>
              <a:t>درزمان </a:t>
            </a:r>
            <a:r>
              <a:rPr lang="fa-IR" dirty="0"/>
              <a:t>ساسانیان تأسیس شده بود اما تا </a:t>
            </a:r>
            <a:r>
              <a:rPr lang="fa-IR" dirty="0" smtClean="0"/>
              <a:t>سیصد سال </a:t>
            </a:r>
            <a:r>
              <a:rPr lang="fa-IR" dirty="0"/>
              <a:t>بعد </a:t>
            </a:r>
            <a:r>
              <a:rPr lang="fa-IR" dirty="0" smtClean="0"/>
              <a:t>از ورود </a:t>
            </a:r>
            <a:r>
              <a:rPr lang="fa-IR" dirty="0"/>
              <a:t>اسلام به ایران به كار خود ادامه داد.</a:t>
            </a:r>
          </a:p>
        </p:txBody>
      </p:sp>
      <p:pic>
        <p:nvPicPr>
          <p:cNvPr id="24578" name="Picture 2" descr="http://www.farhood.ir/oo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2780928"/>
            <a:ext cx="6500858" cy="370046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843808" y="6309320"/>
            <a:ext cx="3357586" cy="5000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http://farzanegane6.blogfa.com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مطالعات اجتماعی ششم ابتدایی-عوامل گسترش علوم و فنون ششم ابتدایی</Template>
  <TotalTime>0</TotalTime>
  <Words>684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Adobe Arabic</vt:lpstr>
      <vt:lpstr>Arial</vt:lpstr>
      <vt:lpstr>Calibri</vt:lpstr>
      <vt:lpstr>Times New Roman</vt:lpstr>
      <vt:lpstr>Office Theme</vt:lpstr>
      <vt:lpstr>چه عواملی موجب گسترش علوم و فنون در دوره ی اسلامی شد؟</vt:lpstr>
      <vt:lpstr>تعالیم دین اسلام</vt:lpstr>
      <vt:lpstr>نیا زهای جدید جوامع مسلمان</vt:lpstr>
      <vt:lpstr>PowerPoint Presentation</vt:lpstr>
      <vt:lpstr>ترجمه</vt:lpstr>
      <vt:lpstr>حمایت فرمانروایان از دانشمندان</vt:lpstr>
      <vt:lpstr>تجارت و بازرگانی</vt:lpstr>
      <vt:lpstr>كاغذ سازی</vt:lpstr>
      <vt:lpstr>مراکز علمی جهان اسلام دانشگا ه ها و كتابخانه ها</vt:lpstr>
      <vt:lpstr>PowerPoint Presentation</vt:lpstr>
      <vt:lpstr>نظامیه</vt:lpstr>
      <vt:lpstr>رصدخانه</vt:lpstr>
      <vt:lpstr>بیمارستا ن ها</vt:lpstr>
      <vt:lpstr>نمونه هایی از آثار علمی- ادبی ایرانیان ( قرن سوم تا هفتم هجری)</vt:lpstr>
      <vt:lpstr>پایان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چه عواملی موجب گسترش علوم و فنون در دوره ی اسلامی شد؟</dc:title>
  <dc:creator>omid arzi</dc:creator>
  <cp:lastModifiedBy>omid arzi</cp:lastModifiedBy>
  <cp:revision>1</cp:revision>
  <dcterms:created xsi:type="dcterms:W3CDTF">2022-01-31T07:40:41Z</dcterms:created>
  <dcterms:modified xsi:type="dcterms:W3CDTF">2022-01-31T07:40:54Z</dcterms:modified>
</cp:coreProperties>
</file>