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314" r:id="rId5"/>
    <p:sldId id="319" r:id="rId6"/>
    <p:sldId id="321" r:id="rId7"/>
    <p:sldId id="320" r:id="rId8"/>
    <p:sldId id="322" r:id="rId9"/>
    <p:sldId id="323" r:id="rId10"/>
    <p:sldId id="315" r:id="rId11"/>
    <p:sldId id="324" r:id="rId12"/>
    <p:sldId id="316" r:id="rId13"/>
    <p:sldId id="317" r:id="rId14"/>
    <p:sldId id="31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17" name="Footer Placeholder 16"/>
          <p:cNvSpPr>
            <a:spLocks noGrp="1"/>
          </p:cNvSpPr>
          <p:nvPr>
            <p:ph type="ftr" sz="quarter" idx="11"/>
          </p:nvPr>
        </p:nvSpPr>
        <p:spPr/>
        <p:txBody>
          <a:bodyPr/>
          <a:lstStyle>
            <a:extLst/>
          </a:lstStyle>
          <a:p>
            <a:endParaRPr lang="fa-IR"/>
          </a:p>
        </p:txBody>
      </p:sp>
      <p:sp>
        <p:nvSpPr>
          <p:cNvPr id="29" name="Slide Number Placeholder 28"/>
          <p:cNvSpPr>
            <a:spLocks noGrp="1"/>
          </p:cNvSpPr>
          <p:nvPr>
            <p:ph type="sldNum" sz="quarter" idx="12"/>
          </p:nvPr>
        </p:nvSpPr>
        <p:spPr/>
        <p:txBody>
          <a:bodyPr/>
          <a:lstStyle>
            <a:extLst/>
          </a:lstStyle>
          <a:p>
            <a:fld id="{0C632A79-2D57-4ACB-A8C7-3DB3F8E46FAD}" type="slidenum">
              <a:rPr lang="fa-IR" smtClean="0"/>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C632A79-2D57-4ACB-A8C7-3DB3F8E46FAD}" type="slidenum">
              <a:rPr lang="fa-IR" smtClean="0"/>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C632A79-2D57-4ACB-A8C7-3DB3F8E46FAD}" type="slidenum">
              <a:rPr lang="fa-IR" smtClean="0"/>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9EBA4-BBCF-4797-A94B-7D4F5253B449}" type="datetimeFigureOut">
              <a:rPr lang="fa-IR" smtClean="0"/>
              <a:t>05/26/1439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C632A79-2D57-4ACB-A8C7-3DB3F8E46FAD}"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E19EBA4-BBCF-4797-A94B-7D4F5253B449}" type="datetimeFigureOut">
              <a:rPr lang="fa-IR" smtClean="0"/>
              <a:t>05/26/1439</a:t>
            </a:fld>
            <a:endParaRPr lang="fa-IR"/>
          </a:p>
        </p:txBody>
      </p:sp>
      <p:sp>
        <p:nvSpPr>
          <p:cNvPr id="6" name="Footer Placeholder 5"/>
          <p:cNvSpPr>
            <a:spLocks noGrp="1"/>
          </p:cNvSpPr>
          <p:nvPr>
            <p:ph type="ftr" sz="quarter" idx="11"/>
          </p:nvPr>
        </p:nvSpPr>
        <p:spPr>
          <a:xfrm>
            <a:off x="914400" y="55499"/>
            <a:ext cx="5562600" cy="365125"/>
          </a:xfrm>
        </p:spPr>
        <p:txBody>
          <a:bodyPr/>
          <a:lstStyle>
            <a:extLst/>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extLst/>
          </a:lstStyle>
          <a:p>
            <a:fld id="{0C632A79-2D57-4ACB-A8C7-3DB3F8E46FAD}"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E19EBA4-BBCF-4797-A94B-7D4F5253B449}" type="datetimeFigureOut">
              <a:rPr lang="fa-IR" smtClean="0"/>
              <a:t>05/26/1439</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C632A79-2D57-4ACB-A8C7-3DB3F8E46FAD}"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parscloob.com/"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Allah\Allah (3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16"/>
            <a:ext cx="9173122" cy="6838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645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806880"/>
          </a:xfrm>
        </p:spPr>
        <p:txBody>
          <a:bodyPr>
            <a:normAutofit fontScale="70000" lnSpcReduction="20000"/>
          </a:bodyPr>
          <a:lstStyle/>
          <a:p>
            <a:pPr marL="0" lvl="0" indent="0" fontAlgn="base">
              <a:spcBef>
                <a:spcPct val="0"/>
              </a:spcBef>
              <a:spcAft>
                <a:spcPct val="0"/>
              </a:spcAft>
              <a:buClrTx/>
              <a:buSzTx/>
              <a:buNone/>
            </a:pPr>
            <a:r>
              <a:rPr lang="ar-SA" sz="3200" dirty="0">
                <a:solidFill>
                  <a:srgbClr val="0000FF"/>
                </a:solidFill>
                <a:latin typeface="Tahoma" pitchFamily="34" charset="0"/>
                <a:ea typeface="Times New Roman" pitchFamily="18" charset="0"/>
                <a:cs typeface="Tahoma" pitchFamily="34" charset="0"/>
              </a:rPr>
              <a:t>تجهیزات مورد استفاده:</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وسایل آنتروپومتری مورد استفاده شامل:</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۱) </a:t>
            </a:r>
            <a:r>
              <a:rPr lang="ar-SA" sz="3200" dirty="0">
                <a:solidFill>
                  <a:srgbClr val="404D00"/>
                </a:solidFill>
                <a:latin typeface="Tahoma" pitchFamily="34" charset="0"/>
                <a:ea typeface="Times New Roman" pitchFamily="18" charset="0"/>
                <a:cs typeface="Tahoma" pitchFamily="34" charset="0"/>
              </a:rPr>
              <a:t>دو عدد پانل ایستاده عمود بر هم </a:t>
            </a:r>
            <a:r>
              <a:rPr lang="fa-IR" sz="3200" dirty="0">
                <a:solidFill>
                  <a:srgbClr val="404D00"/>
                </a:solidFill>
                <a:latin typeface="Tahoma" pitchFamily="34" charset="0"/>
                <a:ea typeface="Times New Roman" pitchFamily="18" charset="0"/>
                <a:cs typeface="Tahoma" pitchFamily="34" charset="0"/>
              </a:rPr>
              <a:t>۱</a:t>
            </a:r>
            <a:r>
              <a:rPr lang="en-US" sz="3200" dirty="0">
                <a:solidFill>
                  <a:srgbClr val="404D00"/>
                </a:solidFill>
                <a:latin typeface="Tahoma" pitchFamily="34" charset="0"/>
                <a:ea typeface="Times New Roman" pitchFamily="18" charset="0"/>
                <a:cs typeface="Tahoma" pitchFamily="34" charset="0"/>
              </a:rPr>
              <a:t>m*</a:t>
            </a:r>
            <a:r>
              <a:rPr lang="fa-IR" sz="3200" dirty="0">
                <a:solidFill>
                  <a:srgbClr val="404D00"/>
                </a:solidFill>
                <a:latin typeface="Tahoma" pitchFamily="34" charset="0"/>
                <a:ea typeface="Times New Roman" pitchFamily="18" charset="0"/>
                <a:cs typeface="Tahoma" pitchFamily="34" charset="0"/>
              </a:rPr>
              <a:t>۱</a:t>
            </a:r>
            <a:r>
              <a:rPr lang="en-US" sz="3200" dirty="0">
                <a:solidFill>
                  <a:srgbClr val="404D00"/>
                </a:solidFill>
                <a:latin typeface="Tahoma" pitchFamily="34" charset="0"/>
                <a:ea typeface="Times New Roman" pitchFamily="18" charset="0"/>
                <a:cs typeface="Tahoma" pitchFamily="34" charset="0"/>
              </a:rPr>
              <a:t>m</a:t>
            </a:r>
            <a:r>
              <a:rPr lang="ar-SA" sz="3200" dirty="0">
                <a:solidFill>
                  <a:srgbClr val="404D00"/>
                </a:solidFill>
                <a:latin typeface="Tahoma" pitchFamily="34" charset="0"/>
                <a:ea typeface="Times New Roman" pitchFamily="18" charset="0"/>
                <a:cs typeface="Tahoma" pitchFamily="34" charset="0"/>
              </a:rPr>
              <a:t> که روی کفه‌ای افقی کار گذاشته شده بود.</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۲) </a:t>
            </a:r>
            <a:r>
              <a:rPr lang="ar-SA" sz="3200" dirty="0">
                <a:solidFill>
                  <a:srgbClr val="404D00"/>
                </a:solidFill>
                <a:latin typeface="Tahoma" pitchFamily="34" charset="0"/>
                <a:ea typeface="Times New Roman" pitchFamily="18" charset="0"/>
                <a:cs typeface="Tahoma" pitchFamily="34" charset="0"/>
              </a:rPr>
              <a:t>صندلی با نشستگاه متغیر و قابل تنظیم.</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۳) </a:t>
            </a:r>
            <a:r>
              <a:rPr lang="ar-SA" sz="3200" dirty="0">
                <a:solidFill>
                  <a:srgbClr val="404D00"/>
                </a:solidFill>
                <a:latin typeface="Tahoma" pitchFamily="34" charset="0"/>
                <a:ea typeface="Times New Roman" pitchFamily="18" charset="0"/>
                <a:cs typeface="Tahoma" pitchFamily="34" charset="0"/>
              </a:rPr>
              <a:t>کولیس به طول </a:t>
            </a:r>
            <a:r>
              <a:rPr lang="fa-IR" sz="3200" dirty="0">
                <a:solidFill>
                  <a:srgbClr val="404D00"/>
                </a:solidFill>
                <a:latin typeface="Tahoma" pitchFamily="34" charset="0"/>
                <a:ea typeface="Times New Roman" pitchFamily="18" charset="0"/>
                <a:cs typeface="Tahoma" pitchFamily="34" charset="0"/>
              </a:rPr>
              <a:t>۱</a:t>
            </a:r>
            <a:r>
              <a:rPr lang="en-US" sz="3200" dirty="0">
                <a:solidFill>
                  <a:srgbClr val="404D00"/>
                </a:solidFill>
                <a:latin typeface="Tahoma" pitchFamily="34" charset="0"/>
                <a:ea typeface="Times New Roman" pitchFamily="18" charset="0"/>
                <a:cs typeface="Tahoma" pitchFamily="34" charset="0"/>
              </a:rPr>
              <a:t>m</a:t>
            </a:r>
            <a:r>
              <a:rPr lang="ar-SA" sz="3200" dirty="0">
                <a:solidFill>
                  <a:srgbClr val="404D00"/>
                </a:solidFill>
                <a:latin typeface="Tahoma" pitchFamily="34" charset="0"/>
                <a:ea typeface="Times New Roman" pitchFamily="18" charset="0"/>
                <a:cs typeface="Tahoma" pitchFamily="34" charset="0"/>
              </a:rPr>
              <a:t> و با دو فک متحرک </a:t>
            </a:r>
            <a:r>
              <a:rPr lang="fa-IR" sz="3200" dirty="0">
                <a:solidFill>
                  <a:srgbClr val="404D00"/>
                </a:solidFill>
                <a:latin typeface="Tahoma" pitchFamily="34" charset="0"/>
                <a:ea typeface="Times New Roman" pitchFamily="18" charset="0"/>
                <a:cs typeface="Tahoma" pitchFamily="34" charset="0"/>
              </a:rPr>
              <a:t>۳۵</a:t>
            </a:r>
            <a:r>
              <a:rPr lang="en-US" sz="3200" dirty="0">
                <a:solidFill>
                  <a:srgbClr val="404D00"/>
                </a:solidFill>
                <a:latin typeface="Tahoma" pitchFamily="34" charset="0"/>
                <a:ea typeface="Times New Roman" pitchFamily="18" charset="0"/>
                <a:cs typeface="Tahoma" pitchFamily="34" charset="0"/>
              </a:rPr>
              <a:t>cm</a:t>
            </a:r>
            <a:r>
              <a:rPr lang="ar-SA" sz="3200" dirty="0">
                <a:solidFill>
                  <a:srgbClr val="404D00"/>
                </a:solidFill>
                <a:latin typeface="Tahoma" pitchFamily="34" charset="0"/>
                <a:ea typeface="Times New Roman" pitchFamily="18" charset="0"/>
                <a:cs typeface="Tahoma" pitchFamily="34" charset="0"/>
              </a:rPr>
              <a:t> که از آلومینویم ساخته شده بود.</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۴) </a:t>
            </a:r>
            <a:r>
              <a:rPr lang="ar-SA" sz="3200" dirty="0">
                <a:solidFill>
                  <a:srgbClr val="404D00"/>
                </a:solidFill>
                <a:latin typeface="Tahoma" pitchFamily="34" charset="0"/>
                <a:ea typeface="Times New Roman" pitchFamily="18" charset="0"/>
                <a:cs typeface="Tahoma" pitchFamily="34" charset="0"/>
              </a:rPr>
              <a:t>گونیا</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۵) </a:t>
            </a:r>
            <a:r>
              <a:rPr lang="ar-SA" sz="3200" dirty="0">
                <a:solidFill>
                  <a:srgbClr val="404D00"/>
                </a:solidFill>
                <a:latin typeface="Tahoma" pitchFamily="34" charset="0"/>
                <a:ea typeface="Times New Roman" pitchFamily="18" charset="0"/>
                <a:cs typeface="Tahoma" pitchFamily="34" charset="0"/>
              </a:rPr>
              <a:t>ترازوی وزن تا </a:t>
            </a:r>
            <a:r>
              <a:rPr lang="fa-IR" sz="3200" dirty="0">
                <a:solidFill>
                  <a:srgbClr val="404D00"/>
                </a:solidFill>
                <a:latin typeface="Tahoma" pitchFamily="34" charset="0"/>
                <a:ea typeface="Times New Roman" pitchFamily="18" charset="0"/>
                <a:cs typeface="Tahoma" pitchFamily="34" charset="0"/>
              </a:rPr>
              <a:t>۱۳۰</a:t>
            </a:r>
            <a:r>
              <a:rPr lang="en-US" sz="3200" dirty="0">
                <a:solidFill>
                  <a:srgbClr val="404D00"/>
                </a:solidFill>
                <a:latin typeface="Tahoma" pitchFamily="34" charset="0"/>
                <a:ea typeface="Times New Roman" pitchFamily="18" charset="0"/>
                <a:cs typeface="Tahoma" pitchFamily="34" charset="0"/>
              </a:rPr>
              <a:t>kg</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fa-IR" sz="3200" dirty="0">
                <a:solidFill>
                  <a:srgbClr val="404D00"/>
                </a:solidFill>
                <a:latin typeface="Tahoma" pitchFamily="34" charset="0"/>
                <a:ea typeface="Times New Roman" pitchFamily="18" charset="0"/>
                <a:cs typeface="Tahoma" pitchFamily="34" charset="0"/>
              </a:rPr>
              <a:t>۶) </a:t>
            </a:r>
            <a:r>
              <a:rPr lang="ar-SA" sz="3200" dirty="0">
                <a:solidFill>
                  <a:srgbClr val="404D00"/>
                </a:solidFill>
                <a:latin typeface="Tahoma" pitchFamily="34" charset="0"/>
                <a:ea typeface="Times New Roman" pitchFamily="18" charset="0"/>
                <a:cs typeface="Tahoma" pitchFamily="34" charset="0"/>
              </a:rPr>
              <a:t>منضمات وسایل فوق</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0000FF"/>
                </a:solidFill>
                <a:latin typeface="Tahoma" pitchFamily="34" charset="0"/>
                <a:ea typeface="Times New Roman" pitchFamily="18" charset="0"/>
                <a:cs typeface="Tahoma" pitchFamily="34" charset="0"/>
              </a:rPr>
              <a:t>نتایج:</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اطلاعات آنتروپومتریکی برای </a:t>
            </a:r>
            <a:r>
              <a:rPr lang="fa-IR" sz="3200" dirty="0">
                <a:solidFill>
                  <a:srgbClr val="404D00"/>
                </a:solidFill>
                <a:latin typeface="Tahoma" pitchFamily="34" charset="0"/>
                <a:ea typeface="Times New Roman" pitchFamily="18" charset="0"/>
                <a:cs typeface="Tahoma" pitchFamily="34" charset="0"/>
              </a:rPr>
              <a:t>۲۰۰</a:t>
            </a:r>
            <a:r>
              <a:rPr lang="ar-SA" sz="3200" dirty="0">
                <a:solidFill>
                  <a:srgbClr val="404D00"/>
                </a:solidFill>
                <a:latin typeface="Tahoma" pitchFamily="34" charset="0"/>
                <a:ea typeface="Times New Roman" pitchFamily="18" charset="0"/>
                <a:cs typeface="Tahoma" pitchFamily="34" charset="0"/>
              </a:rPr>
              <a:t> نفر دانش‌آموز پسر از </a:t>
            </a:r>
            <a:r>
              <a:rPr lang="fa-IR" sz="3200" dirty="0">
                <a:solidFill>
                  <a:srgbClr val="404D00"/>
                </a:solidFill>
                <a:latin typeface="Tahoma" pitchFamily="34" charset="0"/>
                <a:ea typeface="Times New Roman" pitchFamily="18" charset="0"/>
                <a:cs typeface="Tahoma" pitchFamily="34" charset="0"/>
              </a:rPr>
              <a:t>۱۷</a:t>
            </a:r>
            <a:r>
              <a:rPr lang="ar-SA" sz="3200" dirty="0">
                <a:solidFill>
                  <a:srgbClr val="404D00"/>
                </a:solidFill>
                <a:latin typeface="Tahoma" pitchFamily="34" charset="0"/>
                <a:ea typeface="Times New Roman" pitchFamily="18" charset="0"/>
                <a:cs typeface="Tahoma" pitchFamily="34" charset="0"/>
              </a:rPr>
              <a:t> پارامتر آنتروپومتریکی با توجه به پرسشنامه‌هایی که برای هر نفر پر شده بود، بدست آمد. با استفاده از بسته‌های نرم‌افزاری </a:t>
            </a:r>
            <a:r>
              <a:rPr lang="en-US" sz="3200" dirty="0">
                <a:solidFill>
                  <a:srgbClr val="404D00"/>
                </a:solidFill>
                <a:latin typeface="Tahoma" pitchFamily="34" charset="0"/>
                <a:ea typeface="Times New Roman" pitchFamily="18" charset="0"/>
                <a:cs typeface="Tahoma" pitchFamily="34" charset="0"/>
              </a:rPr>
              <a:t>PE</a:t>
            </a:r>
            <a:r>
              <a:rPr lang="fa-IR" sz="3200" dirty="0">
                <a:solidFill>
                  <a:srgbClr val="404D00"/>
                </a:solidFill>
                <a:latin typeface="Tahoma" pitchFamily="34" charset="0"/>
                <a:ea typeface="Times New Roman" pitchFamily="18" charset="0"/>
                <a:cs typeface="Tahoma" pitchFamily="34" charset="0"/>
              </a:rPr>
              <a:t>۲</a:t>
            </a:r>
            <a:r>
              <a:rPr lang="ar-SA" sz="3200" dirty="0">
                <a:solidFill>
                  <a:srgbClr val="404D00"/>
                </a:solidFill>
                <a:latin typeface="Tahoma" pitchFamily="34" charset="0"/>
                <a:ea typeface="Times New Roman" pitchFamily="18" charset="0"/>
                <a:cs typeface="Tahoma" pitchFamily="34" charset="0"/>
              </a:rPr>
              <a:t> و </a:t>
            </a:r>
            <a:r>
              <a:rPr lang="en-US" sz="3200" dirty="0">
                <a:solidFill>
                  <a:srgbClr val="404D00"/>
                </a:solidFill>
                <a:latin typeface="Tahoma" pitchFamily="34" charset="0"/>
                <a:ea typeface="Times New Roman" pitchFamily="18" charset="0"/>
                <a:cs typeface="Tahoma" pitchFamily="34" charset="0"/>
              </a:rPr>
              <a:t>SPSS</a:t>
            </a:r>
            <a:r>
              <a:rPr lang="ar-SA" sz="3200" dirty="0">
                <a:solidFill>
                  <a:srgbClr val="404D00"/>
                </a:solidFill>
                <a:latin typeface="Tahoma" pitchFamily="34" charset="0"/>
                <a:ea typeface="Times New Roman" pitchFamily="18" charset="0"/>
                <a:cs typeface="Tahoma" pitchFamily="34" charset="0"/>
              </a:rPr>
              <a:t>، اطلاعات آماری شامل میانگین، انحراف معیار، خطای انحراف، مینیمم، ماکزیمم، صدک </a:t>
            </a:r>
            <a:r>
              <a:rPr lang="fa-IR" sz="3200" dirty="0">
                <a:solidFill>
                  <a:srgbClr val="404D00"/>
                </a:solidFill>
                <a:latin typeface="Tahoma" pitchFamily="34" charset="0"/>
                <a:ea typeface="Times New Roman" pitchFamily="18" charset="0"/>
                <a:cs typeface="Tahoma" pitchFamily="34" charset="0"/>
              </a:rPr>
              <a:t>۵</a:t>
            </a:r>
            <a:r>
              <a:rPr lang="ar-SA" sz="3200" dirty="0">
                <a:solidFill>
                  <a:srgbClr val="404D00"/>
                </a:solidFill>
                <a:latin typeface="Tahoma" pitchFamily="34" charset="0"/>
                <a:ea typeface="Times New Roman" pitchFamily="18" charset="0"/>
                <a:cs typeface="Tahoma" pitchFamily="34" charset="0"/>
              </a:rPr>
              <a:t>، </a:t>
            </a:r>
            <a:r>
              <a:rPr lang="fa-IR" sz="3200" dirty="0">
                <a:solidFill>
                  <a:srgbClr val="404D00"/>
                </a:solidFill>
                <a:latin typeface="Tahoma" pitchFamily="34" charset="0"/>
                <a:ea typeface="Times New Roman" pitchFamily="18" charset="0"/>
                <a:cs typeface="Tahoma" pitchFamily="34" charset="0"/>
              </a:rPr>
              <a:t>۵۰</a:t>
            </a:r>
            <a:r>
              <a:rPr lang="ar-SA" sz="3200" dirty="0">
                <a:solidFill>
                  <a:srgbClr val="404D00"/>
                </a:solidFill>
                <a:latin typeface="Tahoma" pitchFamily="34" charset="0"/>
                <a:ea typeface="Times New Roman" pitchFamily="18" charset="0"/>
                <a:cs typeface="Tahoma" pitchFamily="34" charset="0"/>
              </a:rPr>
              <a:t> و </a:t>
            </a:r>
            <a:r>
              <a:rPr lang="fa-IR" sz="3200" dirty="0">
                <a:solidFill>
                  <a:srgbClr val="404D00"/>
                </a:solidFill>
                <a:latin typeface="Tahoma" pitchFamily="34" charset="0"/>
                <a:ea typeface="Times New Roman" pitchFamily="18" charset="0"/>
                <a:cs typeface="Tahoma" pitchFamily="34" charset="0"/>
              </a:rPr>
              <a:t>۹۵</a:t>
            </a:r>
            <a:r>
              <a:rPr lang="ar-SA" sz="3200" dirty="0">
                <a:solidFill>
                  <a:srgbClr val="404D00"/>
                </a:solidFill>
                <a:latin typeface="Tahoma" pitchFamily="34" charset="0"/>
                <a:ea typeface="Times New Roman" pitchFamily="18" charset="0"/>
                <a:cs typeface="Tahoma" pitchFamily="34" charset="0"/>
              </a:rPr>
              <a:t> برای هر پارامتر به دست آمد که در جدول </a:t>
            </a:r>
            <a:r>
              <a:rPr lang="fa-IR" sz="3200" dirty="0">
                <a:solidFill>
                  <a:srgbClr val="404D00"/>
                </a:solidFill>
                <a:latin typeface="Tahoma" pitchFamily="34" charset="0"/>
                <a:ea typeface="Times New Roman" pitchFamily="18" charset="0"/>
                <a:cs typeface="Tahoma" pitchFamily="34" charset="0"/>
              </a:rPr>
              <a:t>۱</a:t>
            </a:r>
            <a:r>
              <a:rPr lang="ar-SA" sz="3200" dirty="0">
                <a:solidFill>
                  <a:srgbClr val="404D00"/>
                </a:solidFill>
                <a:latin typeface="Tahoma" pitchFamily="34" charset="0"/>
                <a:ea typeface="Times New Roman" pitchFamily="18" charset="0"/>
                <a:cs typeface="Tahoma" pitchFamily="34" charset="0"/>
              </a:rPr>
              <a:t> نشان داده شده است.</a:t>
            </a:r>
            <a:br>
              <a:rPr lang="ar-SA" sz="3200" dirty="0">
                <a:solidFill>
                  <a:srgbClr val="404D00"/>
                </a:solidFill>
                <a:latin typeface="Tahoma" pitchFamily="34" charset="0"/>
                <a:ea typeface="Times New Roman" pitchFamily="18" charset="0"/>
                <a:cs typeface="Tahoma" pitchFamily="34" charset="0"/>
              </a:rPr>
            </a:br>
            <a:endParaRPr lang="fa-IR" dirty="0"/>
          </a:p>
        </p:txBody>
      </p:sp>
    </p:spTree>
    <p:extLst>
      <p:ext uri="{BB962C8B-B14F-4D97-AF65-F5344CB8AC3E}">
        <p14:creationId xmlns:p14="http://schemas.microsoft.com/office/powerpoint/2010/main" val="342013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4704"/>
            <a:ext cx="7772400" cy="5590856"/>
          </a:xfrm>
        </p:spPr>
        <p:txBody>
          <a:bodyPr>
            <a:noAutofit/>
          </a:bodyPr>
          <a:lstStyle/>
          <a:p>
            <a:pPr marL="0" lvl="0" indent="0" fontAlgn="base">
              <a:spcBef>
                <a:spcPct val="0"/>
              </a:spcBef>
              <a:spcAft>
                <a:spcPct val="0"/>
              </a:spcAft>
              <a:buClrTx/>
              <a:buSzTx/>
              <a:buNone/>
            </a:pPr>
            <a:r>
              <a:rPr lang="ar-SA" sz="2000" dirty="0">
                <a:solidFill>
                  <a:srgbClr val="0000FF"/>
                </a:solidFill>
                <a:latin typeface="Tahoma" pitchFamily="34" charset="0"/>
                <a:ea typeface="Times New Roman" pitchFamily="18" charset="0"/>
                <a:cs typeface="Tahoma" pitchFamily="34" charset="0"/>
              </a:rPr>
              <a:t>جدول </a:t>
            </a:r>
            <a:r>
              <a:rPr lang="fa-IR" sz="2000" dirty="0">
                <a:solidFill>
                  <a:srgbClr val="0000FF"/>
                </a:solidFill>
                <a:latin typeface="Tahoma" pitchFamily="34" charset="0"/>
                <a:ea typeface="Times New Roman" pitchFamily="18" charset="0"/>
                <a:cs typeface="Tahoma" pitchFamily="34" charset="0"/>
              </a:rPr>
              <a:t>۱</a:t>
            </a:r>
            <a:r>
              <a:rPr lang="ar-SA" sz="2000" dirty="0">
                <a:solidFill>
                  <a:srgbClr val="0000FF"/>
                </a:solidFill>
                <a:latin typeface="Tahoma" pitchFamily="34" charset="0"/>
                <a:ea typeface="Times New Roman" pitchFamily="18" charset="0"/>
                <a:cs typeface="Tahoma" pitchFamily="34" charset="0"/>
              </a:rPr>
              <a:t/>
            </a:r>
            <a:br>
              <a:rPr lang="ar-SA" sz="2000" dirty="0">
                <a:solidFill>
                  <a:srgbClr val="0000FF"/>
                </a:solidFill>
                <a:latin typeface="Tahoma" pitchFamily="34" charset="0"/>
                <a:ea typeface="Times New Roman" pitchFamily="18" charset="0"/>
                <a:cs typeface="Tahoma" pitchFamily="34" charset="0"/>
              </a:rPr>
            </a:br>
            <a:r>
              <a:rPr lang="ar-SA" sz="2000" dirty="0">
                <a:solidFill>
                  <a:srgbClr val="990000"/>
                </a:solidFill>
                <a:latin typeface="Tahoma" pitchFamily="34" charset="0"/>
                <a:ea typeface="Times New Roman" pitchFamily="18" charset="0"/>
                <a:cs typeface="Tahoma" pitchFamily="34" charset="0"/>
              </a:rPr>
              <a:t>میانگین، خطای معیار، انحراف استاندارد، مینیمم، ماکزیمم و صدک </a:t>
            </a:r>
            <a:r>
              <a:rPr lang="fa-IR" sz="2000" dirty="0">
                <a:solidFill>
                  <a:srgbClr val="990000"/>
                </a:solidFill>
                <a:latin typeface="Tahoma" pitchFamily="34" charset="0"/>
                <a:ea typeface="Times New Roman" pitchFamily="18" charset="0"/>
                <a:cs typeface="Tahoma" pitchFamily="34" charset="0"/>
              </a:rPr>
              <a:t>۵</a:t>
            </a:r>
            <a:r>
              <a:rPr lang="ar-SA" sz="2000" dirty="0">
                <a:solidFill>
                  <a:srgbClr val="990000"/>
                </a:solidFill>
                <a:latin typeface="Tahoma" pitchFamily="34" charset="0"/>
                <a:ea typeface="Times New Roman" pitchFamily="18" charset="0"/>
                <a:cs typeface="Tahoma" pitchFamily="34" charset="0"/>
              </a:rPr>
              <a:t>، </a:t>
            </a:r>
            <a:r>
              <a:rPr lang="fa-IR" sz="2000" dirty="0">
                <a:solidFill>
                  <a:srgbClr val="990000"/>
                </a:solidFill>
                <a:latin typeface="Tahoma" pitchFamily="34" charset="0"/>
                <a:ea typeface="Times New Roman" pitchFamily="18" charset="0"/>
                <a:cs typeface="Tahoma" pitchFamily="34" charset="0"/>
              </a:rPr>
              <a:t>۵۰</a:t>
            </a:r>
            <a:r>
              <a:rPr lang="ar-SA" sz="2000" dirty="0">
                <a:solidFill>
                  <a:srgbClr val="990000"/>
                </a:solidFill>
                <a:latin typeface="Tahoma" pitchFamily="34" charset="0"/>
                <a:ea typeface="Times New Roman" pitchFamily="18" charset="0"/>
                <a:cs typeface="Tahoma" pitchFamily="34" charset="0"/>
              </a:rPr>
              <a:t> و </a:t>
            </a:r>
            <a:r>
              <a:rPr lang="fa-IR" sz="2000" dirty="0">
                <a:solidFill>
                  <a:srgbClr val="990000"/>
                </a:solidFill>
                <a:latin typeface="Tahoma" pitchFamily="34" charset="0"/>
                <a:ea typeface="Times New Roman" pitchFamily="18" charset="0"/>
                <a:cs typeface="Tahoma" pitchFamily="34" charset="0"/>
              </a:rPr>
              <a:t>۹۵</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a:solidFill>
                  <a:srgbClr val="404D00"/>
                </a:solidFill>
                <a:latin typeface="Tahoma" pitchFamily="34" charset="0"/>
                <a:ea typeface="Times New Roman" pitchFamily="18" charset="0"/>
                <a:cs typeface="Tahoma" pitchFamily="34" charset="0"/>
              </a:rPr>
              <a:t>۹۵</a:t>
            </a:r>
            <a:r>
              <a:rPr lang="en-US" sz="2000" dirty="0">
                <a:solidFill>
                  <a:srgbClr val="404D00"/>
                </a:solidFill>
                <a:latin typeface="Tahoma" pitchFamily="34" charset="0"/>
                <a:ea typeface="Times New Roman" pitchFamily="18" charset="0"/>
                <a:cs typeface="Tahoma" pitchFamily="34" charset="0"/>
              </a:rPr>
              <a:t>th</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a:solidFill>
                  <a:srgbClr val="404D00"/>
                </a:solidFill>
                <a:latin typeface="Tahoma" pitchFamily="34" charset="0"/>
                <a:ea typeface="Times New Roman" pitchFamily="18" charset="0"/>
                <a:cs typeface="Tahoma" pitchFamily="34" charset="0"/>
              </a:rPr>
              <a:t>۵۰</a:t>
            </a:r>
            <a:r>
              <a:rPr lang="en-US" sz="2000" dirty="0">
                <a:solidFill>
                  <a:srgbClr val="404D00"/>
                </a:solidFill>
                <a:latin typeface="Tahoma" pitchFamily="34" charset="0"/>
                <a:ea typeface="Times New Roman" pitchFamily="18" charset="0"/>
                <a:cs typeface="Tahoma" pitchFamily="34" charset="0"/>
              </a:rPr>
              <a:t>th</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a:solidFill>
                  <a:srgbClr val="404D00"/>
                </a:solidFill>
                <a:latin typeface="Tahoma" pitchFamily="34" charset="0"/>
                <a:ea typeface="Times New Roman" pitchFamily="18" charset="0"/>
                <a:cs typeface="Tahoma" pitchFamily="34" charset="0"/>
              </a:rPr>
              <a:t>۵</a:t>
            </a:r>
            <a:r>
              <a:rPr lang="en-US" sz="2000" dirty="0">
                <a:solidFill>
                  <a:srgbClr val="404D00"/>
                </a:solidFill>
                <a:latin typeface="Tahoma" pitchFamily="34" charset="0"/>
                <a:ea typeface="Times New Roman" pitchFamily="18" charset="0"/>
                <a:cs typeface="Tahoma" pitchFamily="34" charset="0"/>
              </a:rPr>
              <a:t>th</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Maximum</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Minimum</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Std Dev</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Mean</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Mean S.E</a:t>
            </a:r>
            <a:r>
              <a:rPr lang="ar-SA" sz="2000" dirty="0">
                <a:solidFill>
                  <a:srgbClr val="404D00"/>
                </a:solidFill>
                <a:latin typeface="Tahoma" pitchFamily="34" charset="0"/>
                <a:ea typeface="Times New Roman" pitchFamily="18" charset="0"/>
                <a:cs typeface="Tahoma" pitchFamily="34" charset="0"/>
              </a:rPr>
              <a:t>.</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000" dirty="0">
                <a:solidFill>
                  <a:srgbClr val="404D00"/>
                </a:solidFill>
                <a:latin typeface="Tahoma" pitchFamily="34" charset="0"/>
                <a:ea typeface="Times New Roman" pitchFamily="18" charset="0"/>
                <a:cs typeface="Tahoma" pitchFamily="34" charset="0"/>
              </a:rPr>
              <a:t>Variable</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a:solidFill>
                  <a:srgbClr val="404D00"/>
                </a:solidFill>
                <a:latin typeface="Tahoma" pitchFamily="34" charset="0"/>
                <a:ea typeface="Times New Roman" pitchFamily="18" charset="0"/>
                <a:cs typeface="Tahoma" pitchFamily="34" charset="0"/>
              </a:rPr>
              <a:t>۳۸.۵۰</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a:solidFill>
                  <a:srgbClr val="404D00"/>
                </a:solidFill>
                <a:latin typeface="Tahoma" pitchFamily="34" charset="0"/>
                <a:ea typeface="Times New Roman" pitchFamily="18" charset="0"/>
                <a:cs typeface="Tahoma" pitchFamily="34" charset="0"/>
              </a:rPr>
              <a:t>۲۷.۰۰</a:t>
            </a:r>
            <a:endParaRPr lang="en-US" sz="16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2000" dirty="0" smtClean="0">
                <a:solidFill>
                  <a:srgbClr val="404D00"/>
                </a:solidFill>
                <a:latin typeface="Tahoma" pitchFamily="34" charset="0"/>
                <a:ea typeface="Times New Roman" pitchFamily="18" charset="0"/>
                <a:cs typeface="Tahoma" pitchFamily="34" charset="0"/>
              </a:rPr>
              <a:t>۲۱.۵۰</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90539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500"/>
                                        <p:tgtEl>
                                          <p:spTgt spid="3">
                                            <p:txEl>
                                              <p:pRg st="0" end="0"/>
                                            </p:txEl>
                                          </p:spTgt>
                                        </p:tgtEl>
                                      </p:cBhvr>
                                    </p:animEffect>
                                    <p:anim calcmode="lin" valueType="num">
                                      <p:cBhvr>
                                        <p:cTn id="7" dur="5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5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476672"/>
            <a:ext cx="7772400" cy="6048672"/>
          </a:xfrm>
        </p:spPr>
        <p:txBody>
          <a:bodyPr>
            <a:noAutofit/>
          </a:bodyPr>
          <a:lstStyle/>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۵۹.۵۰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۱۵.۰۰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۵.۶۳</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a:t>
            </a:r>
            <a:r>
              <a:rPr lang="fa-IR" sz="1400" dirty="0">
                <a:solidFill>
                  <a:srgbClr val="404D00"/>
                </a:solidFill>
                <a:latin typeface="Tahoma" pitchFamily="34" charset="0"/>
                <a:ea typeface="Times New Roman" pitchFamily="18" charset="0"/>
                <a:cs typeface="Tahoma" pitchFamily="34" charset="0"/>
              </a:rPr>
              <a:t>۲۴</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۲۸.۳۸</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400" dirty="0">
                <a:solidFill>
                  <a:srgbClr val="404D00"/>
                </a:solidFill>
                <a:latin typeface="Tahoma" pitchFamily="34" charset="0"/>
                <a:ea typeface="Times New Roman" pitchFamily="18" charset="0"/>
                <a:cs typeface="Tahoma" pitchFamily="34" charset="0"/>
              </a:rPr>
              <a:t>A</a:t>
            </a:r>
            <a:r>
              <a:rPr lang="fa-IR" sz="1400" dirty="0">
                <a:solidFill>
                  <a:srgbClr val="404D00"/>
                </a:solidFill>
                <a:latin typeface="Tahoma" pitchFamily="34" charset="0"/>
                <a:ea typeface="Times New Roman" pitchFamily="18" charset="0"/>
                <a:cs typeface="Tahoma" pitchFamily="34" charset="0"/>
              </a:rPr>
              <a:t>۱</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۱۷۸.۹</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۱۶۱.۲</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۱۴۹.۰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۲۰۰.۵۰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۱۲۷.۰۰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۹.۶۹</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a:t>
            </a:r>
            <a:r>
              <a:rPr lang="fa-IR" sz="1400" dirty="0" smtClean="0">
                <a:solidFill>
                  <a:srgbClr val="404D00"/>
                </a:solidFill>
                <a:latin typeface="Tahoma" pitchFamily="34" charset="0"/>
                <a:ea typeface="Times New Roman" pitchFamily="18" charset="0"/>
                <a:cs typeface="Tahoma" pitchFamily="34" charset="0"/>
              </a:rPr>
              <a:t>۴۲</a:t>
            </a:r>
          </a:p>
          <a:p>
            <a:pPr marL="0" lvl="0" indent="0" eaLnBrk="0" fontAlgn="base" hangingPunct="0">
              <a:spcBef>
                <a:spcPct val="0"/>
              </a:spcBef>
              <a:spcAft>
                <a:spcPct val="0"/>
              </a:spcAft>
              <a:buClrTx/>
              <a:buSzTx/>
              <a:buNone/>
            </a:pPr>
            <a:r>
              <a:rPr lang="ar-SA" sz="1400" dirty="0" smtClean="0">
                <a:solidFill>
                  <a:srgbClr val="404D00"/>
                </a:solidFill>
                <a:latin typeface="Tahoma" pitchFamily="34" charset="0"/>
                <a:ea typeface="Times New Roman" pitchFamily="18" charset="0"/>
                <a:cs typeface="Tahoma" pitchFamily="34" charset="0"/>
              </a:rPr>
              <a:t>با </a:t>
            </a:r>
            <a:r>
              <a:rPr lang="ar-SA" sz="1400" dirty="0">
                <a:solidFill>
                  <a:srgbClr val="404D00"/>
                </a:solidFill>
                <a:latin typeface="Tahoma" pitchFamily="34" charset="0"/>
                <a:ea typeface="Times New Roman" pitchFamily="18" charset="0"/>
                <a:cs typeface="Tahoma" pitchFamily="34" charset="0"/>
              </a:rPr>
              <a:t>توجه به نتایج به دست آمده در جدول بالا، ابعاد میز و صندلی بر مبنای استاندارد </a:t>
            </a:r>
            <a:r>
              <a:rPr lang="en-US" sz="1400" dirty="0">
                <a:solidFill>
                  <a:srgbClr val="404D00"/>
                </a:solidFill>
                <a:latin typeface="Tahoma" pitchFamily="34" charset="0"/>
                <a:ea typeface="Times New Roman" pitchFamily="18" charset="0"/>
                <a:cs typeface="Tahoma" pitchFamily="34" charset="0"/>
              </a:rPr>
              <a:t>BS </a:t>
            </a:r>
            <a:r>
              <a:rPr lang="fa-IR" sz="1400" dirty="0">
                <a:solidFill>
                  <a:srgbClr val="404D00"/>
                </a:solidFill>
                <a:latin typeface="Tahoma" pitchFamily="34" charset="0"/>
                <a:ea typeface="Times New Roman" pitchFamily="18" charset="0"/>
                <a:cs typeface="Tahoma" pitchFamily="34" charset="0"/>
              </a:rPr>
              <a:t>۵۸۷۳ (</a:t>
            </a:r>
            <a:r>
              <a:rPr lang="ar-SA" sz="1400" dirty="0">
                <a:solidFill>
                  <a:srgbClr val="404D00"/>
                </a:solidFill>
                <a:latin typeface="Tahoma" pitchFamily="34" charset="0"/>
                <a:ea typeface="Times New Roman" pitchFamily="18" charset="0"/>
                <a:cs typeface="Tahoma" pitchFamily="34" charset="0"/>
              </a:rPr>
              <a:t>استاندارد بریتانیا برای میز و نیمکت‌های مورد استفاده در محیطهای آموزشی) به دست آمد که در جدول </a:t>
            </a:r>
            <a:r>
              <a:rPr lang="fa-IR" sz="1400" dirty="0">
                <a:solidFill>
                  <a:srgbClr val="404D00"/>
                </a:solidFill>
                <a:latin typeface="Tahoma" pitchFamily="34" charset="0"/>
                <a:ea typeface="Times New Roman" pitchFamily="18" charset="0"/>
                <a:cs typeface="Tahoma" pitchFamily="34" charset="0"/>
              </a:rPr>
              <a:t>۲</a:t>
            </a:r>
            <a:r>
              <a:rPr lang="ar-SA" sz="1400" dirty="0">
                <a:solidFill>
                  <a:srgbClr val="404D00"/>
                </a:solidFill>
                <a:latin typeface="Tahoma" pitchFamily="34" charset="0"/>
                <a:ea typeface="Times New Roman" pitchFamily="18" charset="0"/>
                <a:cs typeface="Tahoma" pitchFamily="34" charset="0"/>
              </a:rPr>
              <a:t> نشان داده شده است.</a:t>
            </a:r>
            <a:br>
              <a:rPr lang="ar-SA" sz="1400" dirty="0">
                <a:solidFill>
                  <a:srgbClr val="404D00"/>
                </a:solidFill>
                <a:latin typeface="Tahoma" pitchFamily="34" charset="0"/>
                <a:ea typeface="Times New Roman" pitchFamily="18" charset="0"/>
                <a:cs typeface="Tahoma" pitchFamily="34" charset="0"/>
              </a:rPr>
            </a:br>
            <a:r>
              <a:rPr lang="ar-SA" sz="1400" dirty="0">
                <a:solidFill>
                  <a:srgbClr val="0000FF"/>
                </a:solidFill>
                <a:latin typeface="Tahoma" pitchFamily="34" charset="0"/>
                <a:ea typeface="Times New Roman" pitchFamily="18" charset="0"/>
                <a:cs typeface="Tahoma" pitchFamily="34" charset="0"/>
              </a:rPr>
              <a:t>جدول </a:t>
            </a:r>
            <a:r>
              <a:rPr lang="fa-IR" sz="1400" dirty="0">
                <a:solidFill>
                  <a:srgbClr val="0000FF"/>
                </a:solidFill>
                <a:latin typeface="Tahoma" pitchFamily="34" charset="0"/>
                <a:ea typeface="Times New Roman" pitchFamily="18" charset="0"/>
                <a:cs typeface="Tahoma" pitchFamily="34" charset="0"/>
              </a:rPr>
              <a:t>۲</a:t>
            </a:r>
            <a:r>
              <a:rPr lang="ar-SA" sz="1400" dirty="0">
                <a:solidFill>
                  <a:srgbClr val="404D00"/>
                </a:solidFill>
                <a:latin typeface="Tahoma" pitchFamily="34" charset="0"/>
                <a:ea typeface="Times New Roman" pitchFamily="18" charset="0"/>
                <a:cs typeface="Tahoma" pitchFamily="34" charset="0"/>
              </a:rPr>
              <a:t/>
            </a:r>
            <a:br>
              <a:rPr lang="ar-SA" sz="1400" dirty="0">
                <a:solidFill>
                  <a:srgbClr val="404D00"/>
                </a:solidFill>
                <a:latin typeface="Tahoma" pitchFamily="34" charset="0"/>
                <a:ea typeface="Times New Roman" pitchFamily="18" charset="0"/>
                <a:cs typeface="Tahoma" pitchFamily="34" charset="0"/>
              </a:rPr>
            </a:br>
            <a:r>
              <a:rPr lang="ar-SA" sz="1400" dirty="0">
                <a:solidFill>
                  <a:srgbClr val="990000"/>
                </a:solidFill>
                <a:latin typeface="Tahoma" pitchFamily="34" charset="0"/>
                <a:ea typeface="Times New Roman" pitchFamily="18" charset="0"/>
                <a:cs typeface="Tahoma" pitchFamily="34" charset="0"/>
              </a:rPr>
              <a:t>ابعاد میز و صندلی استاندارد برای دانش آموزان (طراحی بر اساس مدل </a:t>
            </a:r>
            <a:r>
              <a:rPr lang="en-US" sz="1400" dirty="0">
                <a:solidFill>
                  <a:srgbClr val="990000"/>
                </a:solidFill>
                <a:latin typeface="Tahoma" pitchFamily="34" charset="0"/>
                <a:ea typeface="Times New Roman" pitchFamily="18" charset="0"/>
                <a:cs typeface="Tahoma" pitchFamily="34" charset="0"/>
              </a:rPr>
              <a:t>BSI</a:t>
            </a:r>
            <a:r>
              <a:rPr lang="ar-SA" sz="1400" dirty="0">
                <a:solidFill>
                  <a:srgbClr val="990000"/>
                </a:solidFill>
                <a:latin typeface="Tahoma" pitchFamily="34" charset="0"/>
                <a:ea typeface="Times New Roman" pitchFamily="18" charset="0"/>
                <a:cs typeface="Tahoma" pitchFamily="34" charset="0"/>
              </a:rPr>
              <a:t>)</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سطح نشستنگاه </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a:t>
            </a:r>
            <a:r>
              <a:rPr lang="en-US" sz="1400" dirty="0">
                <a:solidFill>
                  <a:srgbClr val="404D00"/>
                </a:solidFill>
                <a:latin typeface="Tahoma" pitchFamily="34" charset="0"/>
                <a:ea typeface="Times New Roman" pitchFamily="18" charset="0"/>
                <a:cs typeface="Tahoma" pitchFamily="34" charset="0"/>
              </a:rPr>
              <a:t>Seat</a:t>
            </a:r>
            <a:r>
              <a:rPr lang="ar-SA" sz="1400" dirty="0">
                <a:solidFill>
                  <a:srgbClr val="404D00"/>
                </a:solidFill>
                <a:latin typeface="Tahoma" pitchFamily="34" charset="0"/>
                <a:ea typeface="Times New Roman" pitchFamily="18" charset="0"/>
                <a:cs typeface="Tahoma" pitchFamily="34" charset="0"/>
              </a:rPr>
              <a:t>)</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400" dirty="0">
                <a:solidFill>
                  <a:srgbClr val="404D00"/>
                </a:solidFill>
                <a:latin typeface="Tahoma" pitchFamily="34" charset="0"/>
                <a:ea typeface="Times New Roman" pitchFamily="18" charset="0"/>
                <a:cs typeface="Tahoma" pitchFamily="34" charset="0"/>
              </a:rPr>
              <a:t>h</a:t>
            </a:r>
            <a:r>
              <a:rPr lang="fa-IR" sz="1400" dirty="0">
                <a:solidFill>
                  <a:srgbClr val="404D00"/>
                </a:solidFill>
                <a:latin typeface="Tahoma" pitchFamily="34" charset="0"/>
                <a:ea typeface="Times New Roman" pitchFamily="18" charset="0"/>
                <a:cs typeface="Tahoma" pitchFamily="34" charset="0"/>
              </a:rPr>
              <a:t>۵</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ارتفاع سطح نشستنگاه  </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۳۵۰</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400" dirty="0">
                <a:solidFill>
                  <a:srgbClr val="404D00"/>
                </a:solidFill>
                <a:latin typeface="Tahoma" pitchFamily="34" charset="0"/>
                <a:ea typeface="Times New Roman" pitchFamily="18" charset="0"/>
                <a:cs typeface="Tahoma" pitchFamily="34" charset="0"/>
              </a:rPr>
              <a:t>t</a:t>
            </a:r>
            <a:r>
              <a:rPr lang="fa-IR" sz="1400" dirty="0">
                <a:solidFill>
                  <a:srgbClr val="404D00"/>
                </a:solidFill>
                <a:latin typeface="Tahoma" pitchFamily="34" charset="0"/>
                <a:ea typeface="Times New Roman" pitchFamily="18" charset="0"/>
                <a:cs typeface="Tahoma" pitchFamily="34" charset="0"/>
              </a:rPr>
              <a:t>۴</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400" dirty="0">
                <a:solidFill>
                  <a:srgbClr val="404D00"/>
                </a:solidFill>
                <a:latin typeface="Tahoma" pitchFamily="34" charset="0"/>
                <a:ea typeface="Times New Roman" pitchFamily="18" charset="0"/>
                <a:cs typeface="Tahoma" pitchFamily="34" charset="0"/>
              </a:rPr>
              <a:t>عمق موثر سطح نشستنگاه </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400" dirty="0">
                <a:solidFill>
                  <a:srgbClr val="404D00"/>
                </a:solidFill>
                <a:latin typeface="Tahoma" pitchFamily="34" charset="0"/>
                <a:ea typeface="Times New Roman" pitchFamily="18" charset="0"/>
                <a:cs typeface="Tahoma" pitchFamily="34" charset="0"/>
              </a:rPr>
              <a:t>۳۲۵</a:t>
            </a:r>
            <a:endParaRPr lang="en-US" sz="11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400" dirty="0">
                <a:solidFill>
                  <a:srgbClr val="404D00"/>
                </a:solidFill>
                <a:latin typeface="Tahoma" pitchFamily="34" charset="0"/>
                <a:ea typeface="Times New Roman" pitchFamily="18" charset="0"/>
                <a:cs typeface="Tahoma" pitchFamily="34" charset="0"/>
              </a:rPr>
              <a:t>b</a:t>
            </a:r>
            <a:r>
              <a:rPr lang="fa-IR" sz="1400" dirty="0">
                <a:solidFill>
                  <a:srgbClr val="404D00"/>
                </a:solidFill>
                <a:latin typeface="Tahoma" pitchFamily="34" charset="0"/>
                <a:ea typeface="Times New Roman" pitchFamily="18" charset="0"/>
                <a:cs typeface="Tahoma" pitchFamily="34" charset="0"/>
              </a:rPr>
              <a:t>۳</a:t>
            </a:r>
            <a:endParaRPr lang="en-US" sz="1100" dirty="0">
              <a:latin typeface="Arial" pitchFamily="34" charset="0"/>
              <a:cs typeface="Arial" pitchFamily="34" charset="0"/>
            </a:endParaRPr>
          </a:p>
          <a:p>
            <a:endParaRPr lang="fa-IR" sz="1400" dirty="0"/>
          </a:p>
        </p:txBody>
      </p:sp>
    </p:spTree>
    <p:extLst>
      <p:ext uri="{BB962C8B-B14F-4D97-AF65-F5344CB8AC3E}">
        <p14:creationId xmlns:p14="http://schemas.microsoft.com/office/powerpoint/2010/main" val="371592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xEl>
                                              <p:pRg st="13" end="13"/>
                                            </p:txEl>
                                          </p:spTgt>
                                        </p:tgtEl>
                                      </p:cBhvr>
                                    </p:animEffect>
                                    <p:set>
                                      <p:cBhvr>
                                        <p:cTn id="7" dur="1" fill="hold">
                                          <p:stCondLst>
                                            <p:cond delay="499"/>
                                          </p:stCondLst>
                                        </p:cTn>
                                        <p:tgtEl>
                                          <p:spTgt spid="3">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8184" y="188640"/>
            <a:ext cx="2458616" cy="5806880"/>
          </a:xfrm>
        </p:spPr>
        <p:txBody>
          <a:bodyPr>
            <a:noAutofit/>
          </a:bodyPr>
          <a:lstStyle/>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حداقل پهنای سطح نشستنگاه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۳۲۶</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b</a:t>
            </a:r>
            <a:r>
              <a:rPr lang="fa-IR" sz="1050" dirty="0">
                <a:solidFill>
                  <a:srgbClr val="404D00"/>
                </a:solidFill>
                <a:latin typeface="Tahoma" pitchFamily="34" charset="0"/>
                <a:ea typeface="Times New Roman" pitchFamily="18" charset="0"/>
                <a:cs typeface="Tahoma" pitchFamily="34" charset="0"/>
              </a:rPr>
              <a:t>۵</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حداکثر پهنای سطح نشستنگاه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۴۰۰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r</a:t>
            </a:r>
            <a:r>
              <a:rPr lang="fa-IR" sz="1050" dirty="0">
                <a:solidFill>
                  <a:srgbClr val="404D00"/>
                </a:solidFill>
                <a:latin typeface="Tahoma" pitchFamily="34" charset="0"/>
                <a:ea typeface="Times New Roman" pitchFamily="18" charset="0"/>
                <a:cs typeface="Tahoma" pitchFamily="34" charset="0"/>
              </a:rPr>
              <a:t>۱</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شعاع لبه جلویی سطح نشستنگاه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۴۰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δ</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حداکثر زاویه سطح نشستنگاه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a:t>
            </a:r>
            <a:r>
              <a:rPr lang="fa-IR" sz="1050" dirty="0">
                <a:solidFill>
                  <a:srgbClr val="404D00"/>
                </a:solidFill>
                <a:latin typeface="Tahoma" pitchFamily="34" charset="0"/>
                <a:ea typeface="Times New Roman" pitchFamily="18" charset="0"/>
                <a:cs typeface="Tahoma" pitchFamily="34" charset="0"/>
              </a:rPr>
              <a:t>۵</a:t>
            </a:r>
            <a:r>
              <a:rPr lang="ar-SA" sz="1050" baseline="30000" dirty="0">
                <a:solidFill>
                  <a:srgbClr val="404D00"/>
                </a:solidFill>
                <a:latin typeface="Tahoma" pitchFamily="34" charset="0"/>
                <a:ea typeface="Times New Roman" pitchFamily="18" charset="0"/>
                <a:cs typeface="Tahoma" pitchFamily="34" charset="0"/>
              </a:rPr>
              <a:t>°</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تکیه‌گاه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a:t>
            </a:r>
            <a:r>
              <a:rPr lang="en-US" sz="1050" dirty="0">
                <a:solidFill>
                  <a:srgbClr val="404D00"/>
                </a:solidFill>
                <a:latin typeface="Tahoma" pitchFamily="34" charset="0"/>
                <a:ea typeface="Times New Roman" pitchFamily="18" charset="0"/>
                <a:cs typeface="Tahoma" pitchFamily="34" charset="0"/>
              </a:rPr>
              <a:t>Backrest</a:t>
            </a:r>
            <a:r>
              <a:rPr lang="ar-SA" sz="1050" dirty="0">
                <a:solidFill>
                  <a:srgbClr val="404D00"/>
                </a:solidFill>
                <a:latin typeface="Tahoma" pitchFamily="34" charset="0"/>
                <a:ea typeface="Times New Roman" pitchFamily="18" charset="0"/>
                <a:cs typeface="Tahoma" pitchFamily="34" charset="0"/>
              </a:rPr>
              <a:t>)</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β</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زاویه بین سطح نشستنگاه و پشتی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۹۵</a:t>
            </a:r>
            <a:r>
              <a:rPr lang="ar-SA" sz="1050" baseline="30000" dirty="0">
                <a:solidFill>
                  <a:srgbClr val="404D00"/>
                </a:solidFill>
                <a:latin typeface="Tahoma" pitchFamily="34" charset="0"/>
                <a:ea typeface="Times New Roman" pitchFamily="18" charset="0"/>
                <a:cs typeface="Tahoma" pitchFamily="34" charset="0"/>
              </a:rPr>
              <a:t>°</a:t>
            </a:r>
            <a:r>
              <a:rPr lang="ar-SA" sz="1050" dirty="0">
                <a:solidFill>
                  <a:srgbClr val="404D00"/>
                </a:solidFill>
                <a:latin typeface="Tahoma" pitchFamily="34" charset="0"/>
                <a:ea typeface="Times New Roman" pitchFamily="18" charset="0"/>
                <a:cs typeface="Tahoma" pitchFamily="34" charset="0"/>
              </a:rPr>
              <a:t>-</a:t>
            </a:r>
            <a:r>
              <a:rPr lang="fa-IR" sz="1050" dirty="0">
                <a:solidFill>
                  <a:srgbClr val="404D00"/>
                </a:solidFill>
                <a:latin typeface="Tahoma" pitchFamily="34" charset="0"/>
                <a:ea typeface="Times New Roman" pitchFamily="18" charset="0"/>
                <a:cs typeface="Tahoma" pitchFamily="34" charset="0"/>
              </a:rPr>
              <a:t>۱۰۵</a:t>
            </a:r>
            <a:r>
              <a:rPr lang="ar-SA" sz="1050" baseline="30000" dirty="0">
                <a:solidFill>
                  <a:srgbClr val="404D00"/>
                </a:solidFill>
                <a:latin typeface="Tahoma" pitchFamily="34" charset="0"/>
                <a:ea typeface="Times New Roman" pitchFamily="18" charset="0"/>
                <a:cs typeface="Tahoma" pitchFamily="34" charset="0"/>
              </a:rPr>
              <a:t>°</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h</a:t>
            </a:r>
            <a:r>
              <a:rPr lang="fa-IR" sz="1050" dirty="0">
                <a:solidFill>
                  <a:srgbClr val="404D00"/>
                </a:solidFill>
                <a:latin typeface="Tahoma" pitchFamily="34" charset="0"/>
                <a:ea typeface="Times New Roman" pitchFamily="18" charset="0"/>
                <a:cs typeface="Tahoma" pitchFamily="34" charset="0"/>
              </a:rPr>
              <a:t>۶</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فاصله بین سطح نشستنگاه تا لبه پایینی پشتی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۱۵۰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h</a:t>
            </a:r>
            <a:r>
              <a:rPr lang="fa-IR" sz="1050" dirty="0">
                <a:solidFill>
                  <a:srgbClr val="404D00"/>
                </a:solidFill>
                <a:latin typeface="Tahoma" pitchFamily="34" charset="0"/>
                <a:ea typeface="Times New Roman" pitchFamily="18" charset="0"/>
                <a:cs typeface="Tahoma" pitchFamily="34" charset="0"/>
              </a:rPr>
              <a:t>۷</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فاصله بین سطح نشستنگاه تا لبه بالایی پشتی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۲۹۰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b</a:t>
            </a:r>
            <a:r>
              <a:rPr lang="fa-IR" sz="1050" dirty="0">
                <a:solidFill>
                  <a:srgbClr val="404D00"/>
                </a:solidFill>
                <a:latin typeface="Tahoma" pitchFamily="34" charset="0"/>
                <a:ea typeface="Times New Roman" pitchFamily="18" charset="0"/>
                <a:cs typeface="Tahoma" pitchFamily="34" charset="0"/>
              </a:rPr>
              <a:t>۴</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حداقل پهنای پشتی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۳۲۵</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r</a:t>
            </a:r>
            <a:r>
              <a:rPr lang="fa-IR" sz="1050" dirty="0">
                <a:solidFill>
                  <a:srgbClr val="404D00"/>
                </a:solidFill>
                <a:latin typeface="Tahoma" pitchFamily="34" charset="0"/>
                <a:ea typeface="Times New Roman" pitchFamily="18" charset="0"/>
                <a:cs typeface="Tahoma" pitchFamily="34" charset="0"/>
              </a:rPr>
              <a:t>۲</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حداقل شعاع پشتی صندلی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۴۰۰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میز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a:t>
            </a:r>
            <a:r>
              <a:rPr lang="en-US" sz="1050" dirty="0">
                <a:solidFill>
                  <a:srgbClr val="404D00"/>
                </a:solidFill>
                <a:latin typeface="Tahoma" pitchFamily="34" charset="0"/>
                <a:ea typeface="Times New Roman" pitchFamily="18" charset="0"/>
                <a:cs typeface="Tahoma" pitchFamily="34" charset="0"/>
              </a:rPr>
              <a:t>Table</a:t>
            </a:r>
            <a:r>
              <a:rPr lang="ar-SA" sz="1050" dirty="0">
                <a:solidFill>
                  <a:srgbClr val="404D00"/>
                </a:solidFill>
                <a:latin typeface="Tahoma" pitchFamily="34" charset="0"/>
                <a:ea typeface="Times New Roman" pitchFamily="18" charset="0"/>
                <a:cs typeface="Tahoma" pitchFamily="34" charset="0"/>
              </a:rPr>
              <a:t>)</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h</a:t>
            </a:r>
            <a:r>
              <a:rPr lang="fa-IR" sz="1050" dirty="0">
                <a:solidFill>
                  <a:srgbClr val="404D00"/>
                </a:solidFill>
                <a:latin typeface="Tahoma" pitchFamily="34" charset="0"/>
                <a:ea typeface="Times New Roman" pitchFamily="18" charset="0"/>
                <a:cs typeface="Tahoma" pitchFamily="34" charset="0"/>
              </a:rPr>
              <a:t>۱</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ارتفاع سطح میز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fa-IR" sz="1050" dirty="0">
                <a:solidFill>
                  <a:srgbClr val="404D00"/>
                </a:solidFill>
                <a:latin typeface="Tahoma" pitchFamily="34" charset="0"/>
                <a:ea typeface="Times New Roman" pitchFamily="18" charset="0"/>
                <a:cs typeface="Tahoma" pitchFamily="34" charset="0"/>
              </a:rPr>
              <a:t>۵۸۰</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α</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زاویه سطح میز </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ar-SA" sz="1050" dirty="0">
                <a:solidFill>
                  <a:srgbClr val="404D00"/>
                </a:solidFill>
                <a:latin typeface="Tahoma" pitchFamily="34" charset="0"/>
                <a:ea typeface="Times New Roman" pitchFamily="18" charset="0"/>
                <a:cs typeface="Tahoma" pitchFamily="34" charset="0"/>
              </a:rPr>
              <a:t>-</a:t>
            </a:r>
            <a:r>
              <a:rPr lang="fa-IR" sz="1050" dirty="0">
                <a:solidFill>
                  <a:srgbClr val="404D00"/>
                </a:solidFill>
                <a:latin typeface="Tahoma" pitchFamily="34" charset="0"/>
                <a:ea typeface="Times New Roman" pitchFamily="18" charset="0"/>
                <a:cs typeface="Tahoma" pitchFamily="34" charset="0"/>
              </a:rPr>
              <a:t>۱۰</a:t>
            </a:r>
            <a:r>
              <a:rPr lang="ar-SA" sz="1050" baseline="30000" dirty="0">
                <a:solidFill>
                  <a:srgbClr val="404D00"/>
                </a:solidFill>
                <a:latin typeface="Tahoma" pitchFamily="34" charset="0"/>
                <a:ea typeface="Times New Roman" pitchFamily="18" charset="0"/>
                <a:cs typeface="Tahoma" pitchFamily="34" charset="0"/>
              </a:rPr>
              <a:t>°</a:t>
            </a:r>
            <a:endParaRPr lang="en-US" sz="8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1050" dirty="0">
                <a:solidFill>
                  <a:srgbClr val="404D00"/>
                </a:solidFill>
                <a:latin typeface="Tahoma" pitchFamily="34" charset="0"/>
                <a:ea typeface="Times New Roman" pitchFamily="18" charset="0"/>
                <a:cs typeface="Tahoma" pitchFamily="34" charset="0"/>
              </a:rPr>
              <a:t>t</a:t>
            </a:r>
            <a:r>
              <a:rPr lang="fa-IR" sz="1050" dirty="0" smtClean="0">
                <a:solidFill>
                  <a:srgbClr val="404D00"/>
                </a:solidFill>
                <a:latin typeface="Tahoma" pitchFamily="34" charset="0"/>
                <a:ea typeface="Times New Roman" pitchFamily="18" charset="0"/>
                <a:cs typeface="Tahoma" pitchFamily="34" charset="0"/>
              </a:rPr>
              <a:t>۱</a:t>
            </a:r>
            <a:endParaRPr lang="en-US" sz="800" dirty="0">
              <a:latin typeface="Arial" pitchFamily="34" charset="0"/>
              <a:cs typeface="Arial" pitchFamily="34" charset="0"/>
            </a:endParaRPr>
          </a:p>
        </p:txBody>
      </p:sp>
      <p:sp>
        <p:nvSpPr>
          <p:cNvPr id="4" name="Rectangle 3"/>
          <p:cNvSpPr/>
          <p:nvPr/>
        </p:nvSpPr>
        <p:spPr>
          <a:xfrm>
            <a:off x="683568" y="476672"/>
            <a:ext cx="5238328" cy="6232475"/>
          </a:xfrm>
          <a:prstGeom prst="rect">
            <a:avLst/>
          </a:prstGeom>
        </p:spPr>
        <p:txBody>
          <a:bodyPr wrap="square">
            <a:spAutoFit/>
          </a:bodyPr>
          <a:lstStyle/>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عمق سطح میز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۵۰۰</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b</a:t>
            </a:r>
            <a:r>
              <a:rPr lang="fa-IR" sz="1100" dirty="0" smtClean="0">
                <a:solidFill>
                  <a:srgbClr val="404D00"/>
                </a:solidFill>
                <a:latin typeface="Tahoma" pitchFamily="34" charset="0"/>
                <a:ea typeface="Times New Roman" pitchFamily="18" charset="0"/>
                <a:cs typeface="Tahoma" pitchFamily="34" charset="0"/>
              </a:rPr>
              <a:t>۱</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طول سطح میز </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یک نفره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۷۰۰</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دو نفره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۱۳۰۰</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
            </a:r>
            <a:br>
              <a:rPr lang="ar-SA" sz="1100" dirty="0" smtClean="0">
                <a:solidFill>
                  <a:srgbClr val="404D00"/>
                </a:solidFill>
                <a:latin typeface="Tahoma" pitchFamily="34" charset="0"/>
                <a:ea typeface="Times New Roman" pitchFamily="18" charset="0"/>
                <a:cs typeface="Tahoma" pitchFamily="34" charset="0"/>
              </a:rPr>
            </a:br>
            <a:r>
              <a:rPr lang="ar-SA" sz="1100" dirty="0" smtClean="0">
                <a:solidFill>
                  <a:srgbClr val="404D00"/>
                </a:solidFill>
                <a:latin typeface="Tahoma" pitchFamily="34" charset="0"/>
                <a:ea typeface="Times New Roman" pitchFamily="18" charset="0"/>
                <a:cs typeface="Tahoma" pitchFamily="34" charset="0"/>
              </a:rPr>
              <a:t>  </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b</a:t>
            </a:r>
            <a:r>
              <a:rPr lang="fa-IR" sz="1100" dirty="0" smtClean="0">
                <a:solidFill>
                  <a:srgbClr val="404D00"/>
                </a:solidFill>
                <a:latin typeface="Tahoma" pitchFamily="34" charset="0"/>
                <a:ea typeface="Times New Roman" pitchFamily="18" charset="0"/>
                <a:cs typeface="Tahoma" pitchFamily="34" charset="0"/>
              </a:rPr>
              <a:t>۲</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عرض بین پایه‌ها </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یک نفره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۴۷۰</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دو نفره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۱۰۰۰</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فضای پا </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a:t>
            </a:r>
            <a:r>
              <a:rPr lang="en-US" sz="1100" dirty="0" smtClean="0">
                <a:solidFill>
                  <a:srgbClr val="404D00"/>
                </a:solidFill>
                <a:latin typeface="Tahoma" pitchFamily="34" charset="0"/>
                <a:ea typeface="Times New Roman" pitchFamily="18" charset="0"/>
                <a:cs typeface="Tahoma" pitchFamily="34" charset="0"/>
              </a:rPr>
              <a:t>Leg Clearance</a:t>
            </a:r>
            <a:r>
              <a:rPr lang="ar-SA" sz="1100" dirty="0" smtClean="0">
                <a:solidFill>
                  <a:srgbClr val="404D00"/>
                </a:solidFill>
                <a:latin typeface="Tahoma" pitchFamily="34" charset="0"/>
                <a:ea typeface="Times New Roman" pitchFamily="18" charset="0"/>
                <a:cs typeface="Tahoma" pitchFamily="34" charset="0"/>
              </a:rPr>
              <a:t>)</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t</a:t>
            </a:r>
            <a:r>
              <a:rPr lang="fa-IR" sz="1100" dirty="0" smtClean="0">
                <a:solidFill>
                  <a:srgbClr val="404D00"/>
                </a:solidFill>
                <a:latin typeface="Tahoma" pitchFamily="34" charset="0"/>
                <a:ea typeface="Times New Roman" pitchFamily="18" charset="0"/>
                <a:cs typeface="Tahoma" pitchFamily="34" charset="0"/>
              </a:rPr>
              <a:t>۲</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عمق ناحیه زانو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۳۶۵</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t</a:t>
            </a:r>
            <a:r>
              <a:rPr lang="fa-IR" sz="1100" dirty="0" smtClean="0">
                <a:solidFill>
                  <a:srgbClr val="404D00"/>
                </a:solidFill>
                <a:latin typeface="Tahoma" pitchFamily="34" charset="0"/>
                <a:ea typeface="Times New Roman" pitchFamily="18" charset="0"/>
                <a:cs typeface="Tahoma" pitchFamily="34" charset="0"/>
              </a:rPr>
              <a:t>۳</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عمق ناحیه ساق پا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۵۱۵</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h</a:t>
            </a:r>
            <a:r>
              <a:rPr lang="fa-IR" sz="1100" dirty="0" smtClean="0">
                <a:solidFill>
                  <a:srgbClr val="404D00"/>
                </a:solidFill>
                <a:latin typeface="Tahoma" pitchFamily="34" charset="0"/>
                <a:ea typeface="Times New Roman" pitchFamily="18" charset="0"/>
                <a:cs typeface="Tahoma" pitchFamily="34" charset="0"/>
              </a:rPr>
              <a:t>۲</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ارتفاع ناحیه زانو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۵۲۵</a:t>
            </a:r>
            <a:endParaRPr lang="en-US" sz="1000" dirty="0" smtClean="0">
              <a:latin typeface="Arial" pitchFamily="34" charset="0"/>
              <a:cs typeface="Arial" pitchFamily="34" charset="0"/>
            </a:endParaRPr>
          </a:p>
          <a:p>
            <a:pPr lvl="0" eaLnBrk="0" fontAlgn="base" hangingPunct="0">
              <a:spcBef>
                <a:spcPct val="0"/>
              </a:spcBef>
              <a:spcAft>
                <a:spcPct val="0"/>
              </a:spcAft>
            </a:pPr>
            <a:r>
              <a:rPr lang="en-US" sz="1100" dirty="0" smtClean="0">
                <a:solidFill>
                  <a:srgbClr val="404D00"/>
                </a:solidFill>
                <a:latin typeface="Tahoma" pitchFamily="34" charset="0"/>
                <a:ea typeface="Times New Roman" pitchFamily="18" charset="0"/>
                <a:cs typeface="Tahoma" pitchFamily="34" charset="0"/>
              </a:rPr>
              <a:t>h</a:t>
            </a:r>
            <a:r>
              <a:rPr lang="fa-IR" sz="1100" dirty="0" smtClean="0">
                <a:solidFill>
                  <a:srgbClr val="404D00"/>
                </a:solidFill>
                <a:latin typeface="Tahoma" pitchFamily="34" charset="0"/>
                <a:ea typeface="Times New Roman" pitchFamily="18" charset="0"/>
                <a:cs typeface="Tahoma" pitchFamily="34" charset="0"/>
              </a:rPr>
              <a:t>۴</a:t>
            </a:r>
            <a:endParaRPr lang="en-US" sz="1000" dirty="0" smtClean="0">
              <a:latin typeface="Arial" pitchFamily="34" charset="0"/>
              <a:cs typeface="Arial" pitchFamily="34" charset="0"/>
            </a:endParaRPr>
          </a:p>
          <a:p>
            <a:pPr lvl="0" eaLnBrk="0" fontAlgn="base" hangingPunct="0">
              <a:spcBef>
                <a:spcPct val="0"/>
              </a:spcBef>
              <a:spcAft>
                <a:spcPct val="0"/>
              </a:spcAft>
            </a:pPr>
            <a:r>
              <a:rPr lang="ar-SA" sz="1100" dirty="0" smtClean="0">
                <a:solidFill>
                  <a:srgbClr val="404D00"/>
                </a:solidFill>
                <a:latin typeface="Tahoma" pitchFamily="34" charset="0"/>
                <a:ea typeface="Times New Roman" pitchFamily="18" charset="0"/>
                <a:cs typeface="Tahoma" pitchFamily="34" charset="0"/>
              </a:rPr>
              <a:t>حداقل ارتفاع ناحیه ساق پا </a:t>
            </a:r>
            <a:endParaRPr lang="en-US" sz="1000" dirty="0" smtClean="0">
              <a:latin typeface="Arial" pitchFamily="34" charset="0"/>
              <a:cs typeface="Arial" pitchFamily="34" charset="0"/>
            </a:endParaRPr>
          </a:p>
          <a:p>
            <a:pPr lvl="0" eaLnBrk="0" fontAlgn="base" hangingPunct="0">
              <a:spcBef>
                <a:spcPct val="0"/>
              </a:spcBef>
              <a:spcAft>
                <a:spcPct val="0"/>
              </a:spcAft>
            </a:pPr>
            <a:r>
              <a:rPr lang="fa-IR" sz="1100" dirty="0" smtClean="0">
                <a:solidFill>
                  <a:srgbClr val="404D00"/>
                </a:solidFill>
                <a:latin typeface="Tahoma" pitchFamily="34" charset="0"/>
                <a:ea typeface="Times New Roman" pitchFamily="18" charset="0"/>
                <a:cs typeface="Tahoma" pitchFamily="34" charset="0"/>
              </a:rPr>
              <a:t>۳۰۰</a:t>
            </a:r>
            <a:r>
              <a:rPr lang="ar-SA" sz="1100" dirty="0" smtClean="0">
                <a:solidFill>
                  <a:srgbClr val="404D00"/>
                </a:solidFill>
                <a:latin typeface="Tahoma" pitchFamily="34" charset="0"/>
                <a:ea typeface="Times New Roman" pitchFamily="18" charset="0"/>
                <a:cs typeface="Tahoma" pitchFamily="34" charset="0"/>
              </a:rPr>
              <a:t/>
            </a:r>
            <a:br>
              <a:rPr lang="ar-SA" sz="1100" dirty="0" smtClean="0">
                <a:solidFill>
                  <a:srgbClr val="404D00"/>
                </a:solidFill>
                <a:latin typeface="Tahoma" pitchFamily="34" charset="0"/>
                <a:ea typeface="Times New Roman" pitchFamily="18" charset="0"/>
                <a:cs typeface="Tahoma" pitchFamily="34" charset="0"/>
              </a:rPr>
            </a:br>
            <a:r>
              <a:rPr lang="ar-SA" sz="1100" dirty="0" smtClean="0">
                <a:solidFill>
                  <a:srgbClr val="404D00"/>
                </a:solidFill>
                <a:latin typeface="Tahoma" pitchFamily="34" charset="0"/>
                <a:ea typeface="Times New Roman" pitchFamily="18" charset="0"/>
                <a:cs typeface="Tahoma" pitchFamily="34" charset="0"/>
              </a:rPr>
              <a:t>* تمام ابعاد بر حسب میلیمتر بوده، مگر اینکه از طریق دیگر توضیح داده شده باشد.</a:t>
            </a:r>
            <a:br>
              <a:rPr lang="ar-SA" sz="1100" dirty="0" smtClean="0">
                <a:solidFill>
                  <a:srgbClr val="404D00"/>
                </a:solidFill>
                <a:latin typeface="Tahoma" pitchFamily="34" charset="0"/>
                <a:ea typeface="Times New Roman" pitchFamily="18" charset="0"/>
                <a:cs typeface="Tahoma" pitchFamily="34" charset="0"/>
              </a:rPr>
            </a:br>
            <a:r>
              <a:rPr lang="ar-SA" sz="1100" dirty="0" smtClean="0">
                <a:solidFill>
                  <a:srgbClr val="404D00"/>
                </a:solidFill>
                <a:latin typeface="Tahoma" pitchFamily="34" charset="0"/>
                <a:ea typeface="Times New Roman" pitchFamily="18" charset="0"/>
                <a:cs typeface="Tahoma" pitchFamily="34" charset="0"/>
              </a:rPr>
              <a:t>اعداد به دست آمده از جدول </a:t>
            </a:r>
            <a:r>
              <a:rPr lang="fa-IR" sz="1100" dirty="0" smtClean="0">
                <a:solidFill>
                  <a:srgbClr val="404D00"/>
                </a:solidFill>
                <a:latin typeface="Tahoma" pitchFamily="34" charset="0"/>
                <a:ea typeface="Times New Roman" pitchFamily="18" charset="0"/>
                <a:cs typeface="Tahoma" pitchFamily="34" charset="0"/>
              </a:rPr>
              <a:t>۲</a:t>
            </a:r>
            <a:r>
              <a:rPr lang="ar-SA" sz="1100" dirty="0" smtClean="0">
                <a:solidFill>
                  <a:srgbClr val="404D00"/>
                </a:solidFill>
                <a:latin typeface="Tahoma" pitchFamily="34" charset="0"/>
                <a:ea typeface="Times New Roman" pitchFamily="18" charset="0"/>
                <a:cs typeface="Tahoma" pitchFamily="34" charset="0"/>
              </a:rPr>
              <a:t> را توسط نرم‌افزار </a:t>
            </a:r>
            <a:r>
              <a:rPr lang="en-US" sz="1100" dirty="0" smtClean="0">
                <a:solidFill>
                  <a:srgbClr val="404D00"/>
                </a:solidFill>
                <a:latin typeface="Tahoma" pitchFamily="34" charset="0"/>
                <a:ea typeface="Times New Roman" pitchFamily="18" charset="0"/>
                <a:cs typeface="Tahoma" pitchFamily="34" charset="0"/>
              </a:rPr>
              <a:t>AutoCAD</a:t>
            </a:r>
            <a:r>
              <a:rPr lang="ar-SA" sz="1100" dirty="0" smtClean="0">
                <a:solidFill>
                  <a:srgbClr val="404D00"/>
                </a:solidFill>
                <a:latin typeface="Tahoma" pitchFamily="34" charset="0"/>
                <a:ea typeface="Times New Roman" pitchFamily="18" charset="0"/>
                <a:cs typeface="Tahoma" pitchFamily="34" charset="0"/>
              </a:rPr>
              <a:t> جهت طراحی میز و صندلی مورد استفاده قرار دادیم و شکل‌های زیر به دست آمد.</a:t>
            </a:r>
            <a:br>
              <a:rPr lang="ar-SA" sz="1100" dirty="0" smtClean="0">
                <a:solidFill>
                  <a:srgbClr val="404D00"/>
                </a:solidFill>
                <a:latin typeface="Tahoma" pitchFamily="34" charset="0"/>
                <a:ea typeface="Times New Roman" pitchFamily="18" charset="0"/>
                <a:cs typeface="Tahoma" pitchFamily="34" charset="0"/>
              </a:rPr>
            </a:br>
            <a:endParaRPr lang="ar-SA" sz="2400" dirty="0" smtClean="0">
              <a:latin typeface="Arial" pitchFamily="34" charset="0"/>
              <a:cs typeface="Arial" pitchFamily="34" charset="0"/>
            </a:endParaRPr>
          </a:p>
          <a:p>
            <a:endParaRPr lang="fa-IR" sz="1100" dirty="0"/>
          </a:p>
        </p:txBody>
      </p:sp>
    </p:spTree>
    <p:extLst>
      <p:ext uri="{BB962C8B-B14F-4D97-AF65-F5344CB8AC3E}">
        <p14:creationId xmlns:p14="http://schemas.microsoft.com/office/powerpoint/2010/main" val="151835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lvl="0" indent="0" eaLnBrk="0" fontAlgn="base" hangingPunct="0">
              <a:spcBef>
                <a:spcPct val="0"/>
              </a:spcBef>
              <a:spcAft>
                <a:spcPct val="0"/>
              </a:spcAft>
              <a:buClrTx/>
              <a:buSzTx/>
              <a:buNone/>
            </a:pPr>
            <a:r>
              <a:rPr lang="ar-SA" sz="3200" dirty="0" smtClean="0">
                <a:solidFill>
                  <a:srgbClr val="FF0000"/>
                </a:solidFill>
                <a:latin typeface="Tahoma" pitchFamily="34" charset="0"/>
                <a:ea typeface="Times New Roman" pitchFamily="18" charset="0"/>
                <a:cs typeface="Tahoma" pitchFamily="34" charset="0"/>
              </a:rPr>
              <a:t>استانداردسازی </a:t>
            </a:r>
            <a:r>
              <a:rPr lang="ar-SA" sz="3200" dirty="0">
                <a:solidFill>
                  <a:srgbClr val="FF0000"/>
                </a:solidFill>
                <a:latin typeface="Tahoma" pitchFamily="34" charset="0"/>
                <a:ea typeface="Times New Roman" pitchFamily="18" charset="0"/>
                <a:cs typeface="Tahoma" pitchFamily="34" charset="0"/>
              </a:rPr>
              <a:t>صندلی و نیمکت دانش آموزان یک مدرسه ابتدایی در شهر ساری</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0000FF"/>
                </a:solidFill>
                <a:latin typeface="Tahoma" pitchFamily="34" charset="0"/>
                <a:ea typeface="Times New Roman" pitchFamily="18" charset="0"/>
                <a:cs typeface="Tahoma" pitchFamily="34" charset="0"/>
              </a:rPr>
              <a:t>چکیده</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a:t>
            </a:r>
            <a:br>
              <a:rPr lang="ar-SA" sz="3200" dirty="0">
                <a:solidFill>
                  <a:srgbClr val="404D00"/>
                </a:solidFill>
                <a:latin typeface="Tahoma" pitchFamily="34" charset="0"/>
                <a:ea typeface="Times New Roman" pitchFamily="18" charset="0"/>
                <a:cs typeface="Tahoma" pitchFamily="34" charset="0"/>
              </a:rPr>
            </a:br>
            <a:r>
              <a:rPr lang="ar-SA" sz="3200" b="1" dirty="0">
                <a:latin typeface="Tahoma" pitchFamily="34" charset="0"/>
                <a:ea typeface="Times New Roman" pitchFamily="18" charset="0"/>
                <a:cs typeface="Tahoma" pitchFamily="34" charset="0"/>
              </a:rPr>
              <a:t>پر واضح است که طراحی صحیح وسایل و تجهیزات مدارس متناسب با خصوصیات آنتروپومتریکی استفاده‌کنندگان جهت ایجاد عادت صحیح نشستن و گرفتن وضعیت بدنی مناسب از اهمیت ویژه‌ای برخوردار است. متاسفانه میز و نیمکتهایی که در حال حاضر در مدارس ایران مورد استفاده قرار می‌گیرد، متناسب با ابعاد فیزیکی دانش‌آموزان محلی طراحی نشده‌اند. استفاده از وسایل طراحی شده برای جمعیتهای دیگر از دانش‌آموزان به علت تفاوت فاحش که بین جمعیتهای مختلف وجود دارند نیز نامتناسب و غیر اصولی است. </a:t>
            </a:r>
            <a:r>
              <a:rPr lang="ar-SA" sz="3200" dirty="0">
                <a:latin typeface="Tahoma" pitchFamily="34" charset="0"/>
                <a:ea typeface="Times New Roman" pitchFamily="18" charset="0"/>
                <a:cs typeface="Tahoma" pitchFamily="34" charset="0"/>
              </a:rPr>
              <a:t/>
            </a:r>
            <a:br>
              <a:rPr lang="ar-SA" sz="3200" dirty="0">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در این پژوهش قصد بر آن است تا توصیه‌هایی در زمینه طراحی صحیح و اصولی به منظور بهبود تناسب و تطابق میز و نیمکتهای مورد استفاده در موسسات آموزشی با ابعاد فیزیکی دانش‌آموزان ارائه گردد.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واژه‌های کلیدی: ارگونومی، آنتروپومتری و مدل استاندارد </a:t>
            </a:r>
            <a:r>
              <a:rPr lang="en-US" sz="3200" dirty="0">
                <a:solidFill>
                  <a:srgbClr val="404D00"/>
                </a:solidFill>
                <a:latin typeface="Tahoma" pitchFamily="34" charset="0"/>
                <a:ea typeface="Times New Roman" pitchFamily="18" charset="0"/>
                <a:cs typeface="Tahoma" pitchFamily="34" charset="0"/>
              </a:rPr>
              <a:t>BSI</a:t>
            </a:r>
            <a:r>
              <a:rPr lang="ar-SA" sz="3200" dirty="0">
                <a:solidFill>
                  <a:srgbClr val="404D00"/>
                </a:solidFill>
                <a:latin typeface="Tahoma" pitchFamily="34" charset="0"/>
                <a:ea typeface="Times New Roman" pitchFamily="18" charset="0"/>
                <a:cs typeface="Tahoma" pitchFamily="34" charset="0"/>
              </a:rPr>
              <a:t>.</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0000FF"/>
                </a:solidFill>
                <a:latin typeface="Tahoma" pitchFamily="34" charset="0"/>
                <a:ea typeface="Times New Roman" pitchFamily="18" charset="0"/>
                <a:cs typeface="Tahoma" pitchFamily="34" charset="0"/>
              </a:rPr>
              <a:t>مقدمه</a:t>
            </a: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دانش‌آموزان در هنگام نشستن وضعیتهای بدنی گوناگونی را به خود می‌گیرند. برای ارزیابی تناسب دانش‌آموز با صـندلی و میـزی که از آن استفاده می‌کـند، لازم است که دانش‌آموز دارای وضعیت بـدنی نشان داده شـده در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شکل باشد.</a:t>
            </a:r>
            <a:br>
              <a:rPr lang="ar-SA" sz="3200" dirty="0">
                <a:solidFill>
                  <a:srgbClr val="404D00"/>
                </a:solidFill>
                <a:latin typeface="Tahoma" pitchFamily="34" charset="0"/>
                <a:ea typeface="Times New Roman" pitchFamily="18" charset="0"/>
                <a:cs typeface="Tahoma" pitchFamily="34" charset="0"/>
              </a:rPr>
            </a:br>
            <a:endParaRPr lang="ar-SA" sz="6000" dirty="0">
              <a:latin typeface="Arial" pitchFamily="34" charset="0"/>
              <a:cs typeface="Arial" pitchFamily="34" charset="0"/>
            </a:endParaRPr>
          </a:p>
          <a:p>
            <a:endParaRPr lang="fa-IR" dirty="0"/>
          </a:p>
        </p:txBody>
      </p:sp>
      <p:sp>
        <p:nvSpPr>
          <p:cNvPr id="5" name="Rectangle 4"/>
          <p:cNvSpPr/>
          <p:nvPr/>
        </p:nvSpPr>
        <p:spPr>
          <a:xfrm>
            <a:off x="683568" y="332656"/>
            <a:ext cx="7848872" cy="954107"/>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sz="2800" b="1" dirty="0">
                <a:ln/>
                <a:solidFill>
                  <a:schemeClr val="accent3"/>
                </a:solidFill>
              </a:rPr>
              <a:t>استانداردسازی صندلی و نیمکت دانش آموزان یک مدرسه ابتدایی</a:t>
            </a:r>
            <a:r>
              <a:rPr lang="en-US" sz="2800" b="1" dirty="0">
                <a:ln/>
                <a:solidFill>
                  <a:schemeClr val="accent3"/>
                </a:solidFill>
              </a:rPr>
              <a:t> </a:t>
            </a:r>
            <a:endParaRPr lang="fa-IR" sz="2800" b="1" dirty="0">
              <a:ln/>
              <a:solidFill>
                <a:schemeClr val="accent3"/>
              </a:solidFill>
            </a:endParaRPr>
          </a:p>
        </p:txBody>
      </p:sp>
    </p:spTree>
    <p:extLst>
      <p:ext uri="{BB962C8B-B14F-4D97-AF65-F5344CB8AC3E}">
        <p14:creationId xmlns:p14="http://schemas.microsoft.com/office/powerpoint/2010/main" val="8186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8" presetClass="exit" presetSubtype="12" fill="hold" grpId="0" nodeType="clickEffect">
                                  <p:stCondLst>
                                    <p:cond delay="0"/>
                                  </p:stCondLst>
                                  <p:childTnLst>
                                    <p:animEffect transition="out" filter="strips(downLeft)">
                                      <p:cBhvr>
                                        <p:cTn id="24" dur="500"/>
                                        <p:tgtEl>
                                          <p:spTgt spid="3">
                                            <p:txEl>
                                              <p:pRg st="0" end="0"/>
                                            </p:txEl>
                                          </p:spTgt>
                                        </p:tgtEl>
                                      </p:cBhvr>
                                    </p:animEffect>
                                    <p:set>
                                      <p:cBhvr>
                                        <p:cTn id="2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Description: ۲۲۲۲۲۲۲۲۲۲۲۲۲۲۲۲۲.jpg">
            <a:hlinkClick r:id="rId2" tooltip="۲۲۲۲۲۲۲۲۲۲۲۲۲۲۲۲۲.jpg"/>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7859713"/>
            <a:ext cx="3619500" cy="40290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3" descr="Description: ۳۳۳۳۳۳۳۳۳۳۳۳۳۳.jpg">
            <a:hlinkClick r:id="rId2" tooltip="۳۳۳۳۳۳۳۳۳۳۳۳۳۳.jp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1888788"/>
            <a:ext cx="4857750" cy="29337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914400" y="11888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t/>
            </a:r>
            <a:b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br>
            <a: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t/>
            </a:r>
            <a:b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b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914400" y="14822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t/>
            </a:r>
            <a:b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br>
            <a:r>
              <a:rPr kumimoji="0" lang="ar-SA"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t>شکل </a:t>
            </a:r>
            <a:r>
              <a:rPr kumimoji="0" lang="fa-IR" sz="1000" b="0" i="0" u="none" strike="noStrike" cap="none" normalizeH="0" baseline="0" smtClean="0">
                <a:ln>
                  <a:noFill/>
                </a:ln>
                <a:solidFill>
                  <a:srgbClr val="404D00"/>
                </a:solidFill>
                <a:effectLst/>
                <a:latin typeface="Tahoma" pitchFamily="34" charset="0"/>
                <a:ea typeface="Times New Roman" pitchFamily="18" charset="0"/>
                <a:cs typeface="Tahoma" pitchFamily="34" charset="0"/>
              </a:rPr>
              <a:t>۲</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3" name="Picture 1" descr="Description: ۱۱۱۱۱۱۱۱.jpg">
            <a:hlinkClick r:id="rId2" tooltip="۱۱۱۱۱۱۱۱.jpg"/>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203848" y="1844824"/>
            <a:ext cx="3712464"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19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15139 -0.54236 C 0.15139 -0.50925 0.17847 -0.4824 0.21146 -0.4824 C 0.25035 -0.4824 0.26441 -0.51226 0.27031 -0.53032 L 0.27639 -0.55439 C 0.28246 -0.57245 0.29739 -0.60231 0.34132 -0.60231 C 0.36944 -0.60231 0.40139 -0.57546 0.40139 -0.54236 C 0.40139 -0.50925 0.36944 -0.4824 0.34132 -0.4824 C 0.29739 -0.4824 0.28246 -0.51226 0.27639 -0.53032 L 0.27031 -0.55439 C 0.26441 -0.57245 0.25035 -0.60231 0.21146 -0.60231 C 0.17847 -0.60231 0.15139 -0.57546 0.15139 -0.54236 Z " pathEditMode="relative" rAng="0" ptsTypes="ffFffffFfff">
                                      <p:cBhvr>
                                        <p:cTn id="6" dur="2000" fill="hold"/>
                                        <p:tgtEl>
                                          <p:spTgt spid="1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427893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368816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672608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20826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پروژه تمرین های معماری 2</a:t>
            </a:r>
            <a:endPar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914400" y="1783560"/>
            <a:ext cx="7772400" cy="781344"/>
          </a:xfrm>
        </p:spPr>
        <p:txBody>
          <a:bodyPr/>
          <a:lstStyle/>
          <a:p>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استاد:مهندس مظهری </a:t>
            </a:r>
          </a:p>
          <a:p>
            <a:endParaRPr lang="fa-I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TextBox 3"/>
          <p:cNvSpPr txBox="1"/>
          <p:nvPr/>
        </p:nvSpPr>
        <p:spPr>
          <a:xfrm>
            <a:off x="467544" y="2636912"/>
            <a:ext cx="8208912" cy="3539430"/>
          </a:xfrm>
          <a:prstGeom prst="rect">
            <a:avLst/>
          </a:prstGeom>
          <a:noFill/>
        </p:spPr>
        <p:txBody>
          <a:bodyPr wrap="square" rtlCol="1">
            <a:spAutoFit/>
          </a:bodyPr>
          <a:lstStyle/>
          <a:p>
            <a:r>
              <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تهیه کنندگان  : </a:t>
            </a:r>
          </a:p>
          <a:p>
            <a:endPar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r>
              <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کمال سعید نژاد </a:t>
            </a:r>
          </a:p>
          <a:p>
            <a:r>
              <a:rPr lang="fa-I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قاسم عربعامری  </a:t>
            </a:r>
          </a:p>
          <a:p>
            <a:r>
              <a:rPr lang="fa-I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حسین عارفی</a:t>
            </a:r>
          </a:p>
          <a:p>
            <a:endParaRPr lang="fa-IR" sz="2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endParaRPr lang="fa-IR"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53916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259802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040188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472621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334449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599779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27699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482006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7205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416385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956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84784"/>
            <a:ext cx="7920880" cy="4104456"/>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تحقیق در مورد </a:t>
            </a:r>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طراحی مدارس</a:t>
            </a:r>
            <a:b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ابتدایی</a:t>
            </a:r>
            <a:r>
              <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7905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72845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200426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299971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06286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18027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654622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44822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4268628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305948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71037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04664"/>
            <a:ext cx="7978080" cy="5950896"/>
          </a:xfrm>
        </p:spPr>
        <p:txBody>
          <a:bodyPr>
            <a:normAutofit fontScale="70000" lnSpcReduction="20000"/>
          </a:bodyPr>
          <a:lstStyle/>
          <a:p>
            <a:r>
              <a:rPr lang="ar-SA" sz="3200" dirty="0">
                <a:solidFill>
                  <a:srgbClr val="9900CC"/>
                </a:solidFill>
                <a:latin typeface="Tahoma" pitchFamily="34" charset="0"/>
                <a:ea typeface="Times New Roman" pitchFamily="18" charset="0"/>
                <a:cs typeface="Tahoma" pitchFamily="34" charset="0"/>
              </a:rPr>
              <a:t>شکل </a:t>
            </a:r>
            <a:r>
              <a:rPr lang="fa-IR" sz="3200" dirty="0">
                <a:solidFill>
                  <a:srgbClr val="9900CC"/>
                </a:solidFill>
                <a:latin typeface="Tahoma" pitchFamily="34" charset="0"/>
                <a:ea typeface="Times New Roman" pitchFamily="18" charset="0"/>
                <a:cs typeface="Tahoma" pitchFamily="34" charset="0"/>
              </a:rPr>
              <a:t>۱</a:t>
            </a:r>
            <a:r>
              <a:rPr lang="ar-SA" sz="3200" dirty="0">
                <a:solidFill>
                  <a:srgbClr val="9900CC"/>
                </a:solidFill>
                <a:latin typeface="Tahoma" pitchFamily="34" charset="0"/>
                <a:ea typeface="Times New Roman" pitchFamily="18" charset="0"/>
                <a:cs typeface="Tahoma" pitchFamily="34" charset="0"/>
              </a:rPr>
              <a:t/>
            </a:r>
            <a:br>
              <a:rPr lang="ar-SA" sz="3200" dirty="0">
                <a:solidFill>
                  <a:srgbClr val="9900CC"/>
                </a:solidFill>
                <a:latin typeface="Tahoma" pitchFamily="34" charset="0"/>
                <a:ea typeface="Times New Roman" pitchFamily="18" charset="0"/>
                <a:cs typeface="Tahoma" pitchFamily="34" charset="0"/>
              </a:rPr>
            </a:br>
            <a:r>
              <a:rPr lang="ar-SA" sz="3200" dirty="0">
                <a:solidFill>
                  <a:srgbClr val="0000FF"/>
                </a:solidFill>
                <a:latin typeface="Tahoma" pitchFamily="34" charset="0"/>
                <a:ea typeface="Times New Roman" pitchFamily="18" charset="0"/>
                <a:cs typeface="Tahoma" pitchFamily="34" charset="0"/>
              </a:rPr>
              <a:t>تناسب دانش‌‌آموز با میز و صندلی</a:t>
            </a:r>
            <a:r>
              <a:rPr lang="ar-SA" sz="3200" dirty="0">
                <a:solidFill>
                  <a:srgbClr val="9900CC"/>
                </a:solidFill>
                <a:latin typeface="Tahoma" pitchFamily="34" charset="0"/>
                <a:ea typeface="Times New Roman" pitchFamily="18" charset="0"/>
                <a:cs typeface="Tahoma" pitchFamily="34" charset="0"/>
              </a:rPr>
              <a:t/>
            </a:r>
            <a:br>
              <a:rPr lang="ar-SA" sz="3200" dirty="0">
                <a:solidFill>
                  <a:srgbClr val="9900CC"/>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کف پاها صاف بر روی زمین</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فضای بین پشت پاها و لبه جلویی نشستگاه وجود داشته باشد.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هیچ گونه فشاری از طرف قسمت جلوی سطح نشستگاه به سطح خلفی ران وارد نیاید.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فضایی بین سطح بالایی ران و سطح زیرین میز برای حرکت آزادانه وجود داشته باشد.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آرنجها هنگانی که باز و عمودی است تقریباً در ارتفاع سطح رویی میز قرار گیرد.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تکیه‌گاهی مستحکم در ناحیه کمری و زیر تیغه‌های شانه وجود داشته باشد.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 فضایی کافی بین تکیه‌گاه پشت و سطح نشستگاه برای حصول اطمینان از حرکت آزادانه کفل موجود باشد.</a:t>
            </a:r>
            <a:br>
              <a:rPr lang="ar-SA" sz="3200" dirty="0">
                <a:solidFill>
                  <a:srgbClr val="404D00"/>
                </a:solidFill>
                <a:latin typeface="Tahoma" pitchFamily="34" charset="0"/>
                <a:ea typeface="Times New Roman" pitchFamily="18" charset="0"/>
                <a:cs typeface="Tahoma" pitchFamily="34" charset="0"/>
              </a:rPr>
            </a:br>
            <a:r>
              <a:rPr lang="ar-SA" sz="3200" b="1" dirty="0">
                <a:solidFill>
                  <a:srgbClr val="404D00"/>
                </a:solidFill>
                <a:latin typeface="Tahoma" pitchFamily="34" charset="0"/>
                <a:ea typeface="Times New Roman" pitchFamily="18" charset="0"/>
                <a:cs typeface="Tahoma" pitchFamily="34" charset="0"/>
              </a:rPr>
              <a:t>دانش‌آموزان در هنگام نشستن وضعیتهای بدنی متفاوتی به خود می‌گیرند. ارزیابی تناسب خوب و صحیح مستلزم این است که هدف معیار توضیح داده شده در شکل رعایت شوند.</a:t>
            </a:r>
            <a:br>
              <a:rPr lang="ar-SA" sz="3200" b="1" dirty="0">
                <a:solidFill>
                  <a:srgbClr val="404D00"/>
                </a:solidFill>
                <a:latin typeface="Tahoma" pitchFamily="34" charset="0"/>
                <a:ea typeface="Times New Roman" pitchFamily="18" charset="0"/>
                <a:cs typeface="Tahoma" pitchFamily="34" charset="0"/>
              </a:rPr>
            </a:br>
            <a:endParaRPr lang="fa-IR" dirty="0"/>
          </a:p>
        </p:txBody>
      </p:sp>
    </p:spTree>
    <p:extLst>
      <p:ext uri="{BB962C8B-B14F-4D97-AF65-F5344CB8AC3E}">
        <p14:creationId xmlns:p14="http://schemas.microsoft.com/office/powerpoint/2010/main" val="332717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597098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4197742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326333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096963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145991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807294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534138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247438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192289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21505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906072" cy="5878888"/>
          </a:xfrm>
        </p:spPr>
        <p:txBody>
          <a:bodyPr>
            <a:noAutofit/>
          </a:bodyPr>
          <a:lstStyle/>
          <a:p>
            <a:r>
              <a:rPr lang="ar-SA" sz="1600" b="1" dirty="0">
                <a:solidFill>
                  <a:srgbClr val="0000FF"/>
                </a:solidFill>
                <a:latin typeface="Tahoma" pitchFamily="34" charset="0"/>
                <a:ea typeface="Times New Roman" pitchFamily="18" charset="0"/>
                <a:cs typeface="Tahoma" pitchFamily="34" charset="0"/>
              </a:rPr>
              <a:t>روش مطالعه</a:t>
            </a:r>
            <a:r>
              <a:rPr lang="ar-SA" sz="1600" b="1" dirty="0">
                <a:solidFill>
                  <a:srgbClr val="404D00"/>
                </a:solidFill>
                <a:latin typeface="Tahoma" pitchFamily="34" charset="0"/>
                <a:ea typeface="Times New Roman" pitchFamily="18" charset="0"/>
                <a:cs typeface="Tahoma" pitchFamily="34" charset="0"/>
              </a:rPr>
              <a:t/>
            </a:r>
            <a:br>
              <a:rPr lang="ar-SA" sz="1600" b="1" dirty="0">
                <a:solidFill>
                  <a:srgbClr val="404D00"/>
                </a:solidFill>
                <a:latin typeface="Tahoma" pitchFamily="34" charset="0"/>
                <a:ea typeface="Times New Roman" pitchFamily="18" charset="0"/>
                <a:cs typeface="Tahoma" pitchFamily="34" charset="0"/>
              </a:rPr>
            </a:br>
            <a:r>
              <a:rPr lang="ar-SA" sz="1600" b="1" dirty="0">
                <a:solidFill>
                  <a:srgbClr val="404D00"/>
                </a:solidFill>
                <a:latin typeface="Tahoma" pitchFamily="34" charset="0"/>
                <a:ea typeface="Times New Roman" pitchFamily="18" charset="0"/>
                <a:cs typeface="Tahoma" pitchFamily="34" charset="0"/>
              </a:rPr>
              <a:t>از نقطه نظر اقتصادی و عملی بودن، تولید میز و صندلی در اندازه‌های مختلف که برای تمام دانش‌آموزان مناسب باشد و کلیه آنان را مدنظر قرار دهد، مطلوب و ایده‌آل می‌باشد. هر چه تنوع اندازه‌های میز و صندلی کمتر باشد، بهتر است.</a:t>
            </a:r>
            <a:br>
              <a:rPr lang="ar-SA" sz="1600" b="1" dirty="0">
                <a:solidFill>
                  <a:srgbClr val="404D00"/>
                </a:solidFill>
                <a:latin typeface="Tahoma" pitchFamily="34" charset="0"/>
                <a:ea typeface="Times New Roman" pitchFamily="18" charset="0"/>
                <a:cs typeface="Tahoma" pitchFamily="34" charset="0"/>
              </a:rPr>
            </a:br>
            <a:r>
              <a:rPr lang="ar-SA" sz="1600" dirty="0">
                <a:solidFill>
                  <a:srgbClr val="404D00"/>
                </a:solidFill>
                <a:latin typeface="Tahoma" pitchFamily="34" charset="0"/>
                <a:ea typeface="Times New Roman" pitchFamily="18" charset="0"/>
                <a:cs typeface="Tahoma" pitchFamily="34" charset="0"/>
              </a:rPr>
              <a:t>از نقطه نظر ارگونومی، اندازه‌های پیشنهاد شده برای میز و صندلیها بایستی طوری باشد که دانش‌آموزان قادر باشند در هنگام استفاده از آنها در وضعیت مناسب و راحت با راندمان بالا کار خود را انجام دهند.</a:t>
            </a:r>
            <a:br>
              <a:rPr lang="ar-SA" sz="1600" dirty="0">
                <a:solidFill>
                  <a:srgbClr val="404D00"/>
                </a:solidFill>
                <a:latin typeface="Tahoma" pitchFamily="34" charset="0"/>
                <a:ea typeface="Times New Roman" pitchFamily="18" charset="0"/>
                <a:cs typeface="Tahoma" pitchFamily="34" charset="0"/>
              </a:rPr>
            </a:br>
            <a:r>
              <a:rPr lang="ar-SA" sz="1600" dirty="0">
                <a:solidFill>
                  <a:srgbClr val="404D00"/>
                </a:solidFill>
                <a:latin typeface="Tahoma" pitchFamily="34" charset="0"/>
                <a:ea typeface="Times New Roman" pitchFamily="18" charset="0"/>
                <a:cs typeface="Tahoma" pitchFamily="34" charset="0"/>
              </a:rPr>
              <a:t>موسسات آموزشی و مدارس معمولاً بر حسب سن سازماندهی می‌شوند تا بر حسب خصوصیات آنتروپومتریکی؛ بنابراین محدوده ابعاد و اندازه وسایل مدارس بایستی برای محدوده‌ای از ابعاد و اندازه‌های بدن که در کلاسهای مختلف مدارس وجود دارند، مناسب و مطلوب باشد. هدف ما در اینجا ایجاد استاندارد برای یک دبستان پسرانه در شهرستان ساری است که محدوده اندازه وسایل و تجهیزات را برای محدوده سنی </a:t>
            </a:r>
            <a:r>
              <a:rPr lang="fa-IR" sz="1600" dirty="0">
                <a:solidFill>
                  <a:srgbClr val="404D00"/>
                </a:solidFill>
                <a:latin typeface="Tahoma" pitchFamily="34" charset="0"/>
                <a:ea typeface="Times New Roman" pitchFamily="18" charset="0"/>
                <a:cs typeface="Tahoma" pitchFamily="34" charset="0"/>
              </a:rPr>
              <a:t>۶</a:t>
            </a:r>
            <a:r>
              <a:rPr lang="ar-SA" sz="1600" dirty="0">
                <a:solidFill>
                  <a:srgbClr val="404D00"/>
                </a:solidFill>
                <a:latin typeface="Tahoma" pitchFamily="34" charset="0"/>
                <a:ea typeface="Times New Roman" pitchFamily="18" charset="0"/>
                <a:cs typeface="Tahoma" pitchFamily="34" charset="0"/>
              </a:rPr>
              <a:t> تا </a:t>
            </a:r>
            <a:r>
              <a:rPr lang="fa-IR" sz="1600" dirty="0">
                <a:solidFill>
                  <a:srgbClr val="404D00"/>
                </a:solidFill>
                <a:latin typeface="Tahoma" pitchFamily="34" charset="0"/>
                <a:ea typeface="Times New Roman" pitchFamily="18" charset="0"/>
                <a:cs typeface="Tahoma" pitchFamily="34" charset="0"/>
              </a:rPr>
              <a:t>۱۱</a:t>
            </a:r>
            <a:r>
              <a:rPr lang="ar-SA" sz="1600" dirty="0">
                <a:solidFill>
                  <a:srgbClr val="404D00"/>
                </a:solidFill>
                <a:latin typeface="Tahoma" pitchFamily="34" charset="0"/>
                <a:ea typeface="Times New Roman" pitchFamily="18" charset="0"/>
                <a:cs typeface="Tahoma" pitchFamily="34" charset="0"/>
              </a:rPr>
              <a:t> سال فراهم آورد.</a:t>
            </a:r>
            <a:br>
              <a:rPr lang="ar-SA" sz="1600" dirty="0">
                <a:solidFill>
                  <a:srgbClr val="404D00"/>
                </a:solidFill>
                <a:latin typeface="Tahoma" pitchFamily="34" charset="0"/>
                <a:ea typeface="Times New Roman" pitchFamily="18" charset="0"/>
                <a:cs typeface="Tahoma" pitchFamily="34" charset="0"/>
              </a:rPr>
            </a:br>
            <a:r>
              <a:rPr lang="ar-SA" sz="1600" dirty="0">
                <a:solidFill>
                  <a:srgbClr val="404D00"/>
                </a:solidFill>
                <a:latin typeface="Tahoma" pitchFamily="34" charset="0"/>
                <a:ea typeface="Times New Roman" pitchFamily="18" charset="0"/>
                <a:cs typeface="Tahoma" pitchFamily="34" charset="0"/>
              </a:rPr>
              <a:t>لذا ابعاد و اندازه‌های بدن دانش‌آموزان دوره ابتدائی این دبستان در محدوده سنی </a:t>
            </a:r>
            <a:r>
              <a:rPr lang="fa-IR" sz="1600" dirty="0">
                <a:solidFill>
                  <a:srgbClr val="404D00"/>
                </a:solidFill>
                <a:latin typeface="Tahoma" pitchFamily="34" charset="0"/>
                <a:ea typeface="Times New Roman" pitchFamily="18" charset="0"/>
                <a:cs typeface="Tahoma" pitchFamily="34" charset="0"/>
              </a:rPr>
              <a:t>۱۱-۶</a:t>
            </a:r>
            <a:r>
              <a:rPr lang="ar-SA" sz="1600" dirty="0">
                <a:solidFill>
                  <a:srgbClr val="404D00"/>
                </a:solidFill>
                <a:latin typeface="Tahoma" pitchFamily="34" charset="0"/>
                <a:ea typeface="Times New Roman" pitchFamily="18" charset="0"/>
                <a:cs typeface="Tahoma" pitchFamily="34" charset="0"/>
              </a:rPr>
              <a:t> که وضعیتی نرمال داشتند و از سلامت برخوردار بودند، مورد اندازه‌گیری قرار گرفتند. تعداد کل دانش‌آموزان که این اندازه‌گیری‌ها برایشان صورت گرفت، حدوداً </a:t>
            </a:r>
            <a:r>
              <a:rPr lang="fa-IR" sz="1600" dirty="0">
                <a:solidFill>
                  <a:srgbClr val="404D00"/>
                </a:solidFill>
                <a:latin typeface="Tahoma" pitchFamily="34" charset="0"/>
                <a:ea typeface="Times New Roman" pitchFamily="18" charset="0"/>
                <a:cs typeface="Tahoma" pitchFamily="34" charset="0"/>
              </a:rPr>
              <a:t>۲۰۰</a:t>
            </a:r>
            <a:r>
              <a:rPr lang="ar-SA" sz="1600" dirty="0">
                <a:solidFill>
                  <a:srgbClr val="404D00"/>
                </a:solidFill>
                <a:latin typeface="Tahoma" pitchFamily="34" charset="0"/>
                <a:ea typeface="Times New Roman" pitchFamily="18" charset="0"/>
                <a:cs typeface="Tahoma" pitchFamily="34" charset="0"/>
              </a:rPr>
              <a:t> نفر بودند.</a:t>
            </a:r>
            <a:br>
              <a:rPr lang="ar-SA" sz="1600" dirty="0">
                <a:solidFill>
                  <a:srgbClr val="404D00"/>
                </a:solidFill>
                <a:latin typeface="Tahoma" pitchFamily="34" charset="0"/>
                <a:ea typeface="Times New Roman" pitchFamily="18" charset="0"/>
                <a:cs typeface="Tahoma" pitchFamily="34" charset="0"/>
              </a:rPr>
            </a:br>
            <a:r>
              <a:rPr lang="ar-SA" sz="1600" dirty="0">
                <a:solidFill>
                  <a:srgbClr val="404D00"/>
                </a:solidFill>
                <a:latin typeface="Tahoma" pitchFamily="34" charset="0"/>
                <a:ea typeface="Times New Roman" pitchFamily="18" charset="0"/>
                <a:cs typeface="Tahoma" pitchFamily="34" charset="0"/>
              </a:rPr>
              <a:t>پارامترهای آنتروپومتریکی اندازه‌گیری شده عبارت بودند از: وزن، حد دسترسی بطور عمودی ایستاده، قد، عمق سینه، ارتفاع آرنج ایستاده، ارتفاع رکبی، ارتفاع زانو، ارتفاع نشسته، طول باسن-زانو، طول باسن-رکبی، ارتفاع آرنج نشسته، عمق ران، ارتفاع کتف نشسته، ارتفاع تکیه‌گاه آرنج نشسته، حد دسترسی جلو، پهنای عرضی آرنج‌ها و پهنای باسن. </a:t>
            </a:r>
            <a:br>
              <a:rPr lang="ar-SA" sz="1600" dirty="0">
                <a:solidFill>
                  <a:srgbClr val="404D00"/>
                </a:solidFill>
                <a:latin typeface="Tahoma" pitchFamily="34" charset="0"/>
                <a:ea typeface="Times New Roman" pitchFamily="18" charset="0"/>
                <a:cs typeface="Tahoma" pitchFamily="34" charset="0"/>
              </a:rPr>
            </a:br>
            <a:endParaRPr lang="fa-IR" sz="1800" dirty="0"/>
          </a:p>
        </p:txBody>
      </p:sp>
    </p:spTree>
    <p:extLst>
      <p:ext uri="{BB962C8B-B14F-4D97-AF65-F5344CB8AC3E}">
        <p14:creationId xmlns:p14="http://schemas.microsoft.com/office/powerpoint/2010/main" val="265370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965843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36292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628303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624694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77868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7920402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7095632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1136041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7216450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08276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24744"/>
            <a:ext cx="7772400" cy="5230816"/>
          </a:xfrm>
        </p:spPr>
        <p:txBody>
          <a:bodyPr>
            <a:normAutofit lnSpcReduction="10000"/>
          </a:bodyPr>
          <a:lstStyle/>
          <a:p>
            <a:r>
              <a:rPr lang="ar-SA" sz="3200" dirty="0">
                <a:solidFill>
                  <a:srgbClr val="404D00"/>
                </a:solidFill>
                <a:latin typeface="Tahoma" pitchFamily="34" charset="0"/>
                <a:ea typeface="Times New Roman" pitchFamily="18" charset="0"/>
                <a:cs typeface="Tahoma" pitchFamily="34" charset="0"/>
              </a:rPr>
              <a:t>برای روشن شدن اندازه‌های گرفته شده و محدوده مورد نظر روی بدن، توضیحی کوتاه درباره پارامترهای بالا به صورت زیر ارائه می‌گردد: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حد دسترسی به طور عمودی ایستاده (</a:t>
            </a:r>
            <a:r>
              <a:rPr lang="en-US" sz="3200" dirty="0">
                <a:solidFill>
                  <a:srgbClr val="404D00"/>
                </a:solidFill>
                <a:latin typeface="Tahoma" pitchFamily="34" charset="0"/>
                <a:ea typeface="Times New Roman" pitchFamily="18" charset="0"/>
                <a:cs typeface="Tahoma" pitchFamily="34" charset="0"/>
              </a:rPr>
              <a:t>Vertical Grip Reach</a:t>
            </a:r>
            <a:r>
              <a:rPr lang="ar-SA" sz="3200" dirty="0">
                <a:solidFill>
                  <a:srgbClr val="404D00"/>
                </a:solidFill>
                <a:latin typeface="Tahoma" pitchFamily="34" charset="0"/>
                <a:ea typeface="Times New Roman" pitchFamily="18" charset="0"/>
                <a:cs typeface="Tahoma" pitchFamily="34" charset="0"/>
              </a:rPr>
              <a:t>): معمولاً از کف زمین تا بالای شست دست راست اندازه‌گیری می‌شود، هنگامی که شخص ایستاده و دست راست را تا به اندازه‌ای بالا برده که هیچ ناراحتی ایجاد نشود.</a:t>
            </a:r>
            <a:br>
              <a:rPr lang="ar-SA" sz="3200" dirty="0">
                <a:solidFill>
                  <a:srgbClr val="404D00"/>
                </a:solidFill>
                <a:latin typeface="Tahoma" pitchFamily="34" charset="0"/>
                <a:ea typeface="Times New Roman" pitchFamily="18" charset="0"/>
                <a:cs typeface="Tahoma" pitchFamily="34" charset="0"/>
              </a:rPr>
            </a:br>
            <a:endParaRPr lang="fa-IR" sz="3600" dirty="0"/>
          </a:p>
          <a:p>
            <a:endParaRPr lang="fa-IR" dirty="0"/>
          </a:p>
        </p:txBody>
      </p:sp>
    </p:spTree>
    <p:extLst>
      <p:ext uri="{BB962C8B-B14F-4D97-AF65-F5344CB8AC3E}">
        <p14:creationId xmlns:p14="http://schemas.microsoft.com/office/powerpoint/2010/main" val="376017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18117559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3584112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1084809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127048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6853812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8295575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2127244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5037845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8398435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53139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548680"/>
            <a:ext cx="7772400" cy="5832648"/>
          </a:xfrm>
        </p:spPr>
        <p:txBody>
          <a:bodyPr>
            <a:noAutofit/>
          </a:bodyPr>
          <a:lstStyle/>
          <a:p>
            <a:r>
              <a:rPr lang="ar-SA" sz="2000" dirty="0">
                <a:solidFill>
                  <a:srgbClr val="404D00"/>
                </a:solidFill>
                <a:latin typeface="Tahoma" pitchFamily="34" charset="0"/>
                <a:ea typeface="Times New Roman" pitchFamily="18" charset="0"/>
                <a:cs typeface="Tahoma" pitchFamily="34" charset="0"/>
              </a:rPr>
              <a:t>قد (</a:t>
            </a:r>
            <a:r>
              <a:rPr lang="en-US" sz="2000" dirty="0">
                <a:solidFill>
                  <a:srgbClr val="404D00"/>
                </a:solidFill>
                <a:latin typeface="Tahoma" pitchFamily="34" charset="0"/>
                <a:ea typeface="Times New Roman" pitchFamily="18" charset="0"/>
                <a:cs typeface="Tahoma" pitchFamily="34" charset="0"/>
              </a:rPr>
              <a:t>Stature</a:t>
            </a:r>
            <a:r>
              <a:rPr lang="ar-SA" sz="2000" dirty="0">
                <a:solidFill>
                  <a:srgbClr val="404D00"/>
                </a:solidFill>
                <a:latin typeface="Tahoma" pitchFamily="34" charset="0"/>
                <a:ea typeface="Times New Roman" pitchFamily="18" charset="0"/>
                <a:cs typeface="Tahoma" pitchFamily="34" charset="0"/>
              </a:rPr>
              <a:t>): فاصله بالاترین نقطه سر تا کف پا در وضعیت ایستاده (محور بدن عمود بر زمین) بدون کفش، نگاه مستقیم به جلو.</a:t>
            </a:r>
            <a:br>
              <a:rPr lang="ar-SA" sz="2000" dirty="0">
                <a:solidFill>
                  <a:srgbClr val="404D00"/>
                </a:solidFill>
                <a:latin typeface="Tahoma" pitchFamily="34" charset="0"/>
                <a:ea typeface="Times New Roman" pitchFamily="18" charset="0"/>
                <a:cs typeface="Tahoma" pitchFamily="34" charset="0"/>
              </a:rPr>
            </a:br>
            <a:r>
              <a:rPr lang="ar-SA" sz="2000" dirty="0">
                <a:solidFill>
                  <a:srgbClr val="404D00"/>
                </a:solidFill>
                <a:latin typeface="Tahoma" pitchFamily="34" charset="0"/>
                <a:ea typeface="Times New Roman" pitchFamily="18" charset="0"/>
                <a:cs typeface="Tahoma" pitchFamily="34" charset="0"/>
              </a:rPr>
              <a:t>عمق سینه (</a:t>
            </a:r>
            <a:r>
              <a:rPr lang="en-US" sz="2000" dirty="0">
                <a:solidFill>
                  <a:srgbClr val="404D00"/>
                </a:solidFill>
                <a:latin typeface="Tahoma" pitchFamily="34" charset="0"/>
                <a:ea typeface="Times New Roman" pitchFamily="18" charset="0"/>
                <a:cs typeface="Tahoma" pitchFamily="34" charset="0"/>
              </a:rPr>
              <a:t>Chest Depth</a:t>
            </a:r>
            <a:r>
              <a:rPr lang="ar-SA" sz="2000" dirty="0">
                <a:solidFill>
                  <a:srgbClr val="404D00"/>
                </a:solidFill>
                <a:latin typeface="Tahoma" pitchFamily="34" charset="0"/>
                <a:ea typeface="Times New Roman" pitchFamily="18" charset="0"/>
                <a:cs typeface="Tahoma" pitchFamily="34" charset="0"/>
              </a:rPr>
              <a:t>): فاصله افقی از سطح جلو تا پشت قفسه سینه در ناحیه نوک سینه، شخص عمودی ایستاده و به طور طبیعی تنفس می‌کند.</a:t>
            </a:r>
            <a:br>
              <a:rPr lang="ar-SA" sz="2000" dirty="0">
                <a:solidFill>
                  <a:srgbClr val="404D00"/>
                </a:solidFill>
                <a:latin typeface="Tahoma" pitchFamily="34" charset="0"/>
                <a:ea typeface="Times New Roman" pitchFamily="18" charset="0"/>
                <a:cs typeface="Tahoma" pitchFamily="34" charset="0"/>
              </a:rPr>
            </a:br>
            <a:r>
              <a:rPr lang="ar-SA" sz="2000" dirty="0">
                <a:solidFill>
                  <a:srgbClr val="404D00"/>
                </a:solidFill>
                <a:latin typeface="Tahoma" pitchFamily="34" charset="0"/>
                <a:ea typeface="Times New Roman" pitchFamily="18" charset="0"/>
                <a:cs typeface="Tahoma" pitchFamily="34" charset="0"/>
              </a:rPr>
              <a:t>ارتفاع آرنج ایستاده (</a:t>
            </a:r>
            <a:r>
              <a:rPr lang="en-US" sz="2000" dirty="0">
                <a:solidFill>
                  <a:srgbClr val="404D00"/>
                </a:solidFill>
                <a:latin typeface="Tahoma" pitchFamily="34" charset="0"/>
                <a:ea typeface="Times New Roman" pitchFamily="18" charset="0"/>
                <a:cs typeface="Tahoma" pitchFamily="34" charset="0"/>
              </a:rPr>
              <a:t>Elbow Height Standing</a:t>
            </a:r>
            <a:r>
              <a:rPr lang="ar-SA" sz="2000" dirty="0">
                <a:solidFill>
                  <a:srgbClr val="404D00"/>
                </a:solidFill>
                <a:latin typeface="Tahoma" pitchFamily="34" charset="0"/>
                <a:ea typeface="Times New Roman" pitchFamily="18" charset="0"/>
                <a:cs typeface="Tahoma" pitchFamily="34" charset="0"/>
              </a:rPr>
              <a:t>): بازوها به طور طبیعی طرفین بدن آویزان، فاصله عمودی از گودی آرنج تا کف پا، گودی در آرنج بین استخوانهای بازو (از شانه تا آرنج) و ساعد. </a:t>
            </a:r>
            <a:br>
              <a:rPr lang="ar-SA" sz="2000" dirty="0">
                <a:solidFill>
                  <a:srgbClr val="404D00"/>
                </a:solidFill>
                <a:latin typeface="Tahoma" pitchFamily="34" charset="0"/>
                <a:ea typeface="Times New Roman" pitchFamily="18" charset="0"/>
                <a:cs typeface="Tahoma" pitchFamily="34" charset="0"/>
              </a:rPr>
            </a:br>
            <a:r>
              <a:rPr lang="ar-SA" sz="2000" dirty="0">
                <a:solidFill>
                  <a:srgbClr val="404D00"/>
                </a:solidFill>
                <a:latin typeface="Tahoma" pitchFamily="34" charset="0"/>
                <a:ea typeface="Times New Roman" pitchFamily="18" charset="0"/>
                <a:cs typeface="Tahoma" pitchFamily="34" charset="0"/>
              </a:rPr>
              <a:t>ارتفاع رکبی (</a:t>
            </a:r>
            <a:r>
              <a:rPr lang="en-US" sz="2000" dirty="0">
                <a:solidFill>
                  <a:srgbClr val="404D00"/>
                </a:solidFill>
                <a:latin typeface="Tahoma" pitchFamily="34" charset="0"/>
                <a:ea typeface="Times New Roman" pitchFamily="18" charset="0"/>
                <a:cs typeface="Tahoma" pitchFamily="34" charset="0"/>
              </a:rPr>
              <a:t>Popliteal Height Sitting</a:t>
            </a:r>
            <a:r>
              <a:rPr lang="ar-SA" sz="2000" dirty="0">
                <a:solidFill>
                  <a:srgbClr val="404D00"/>
                </a:solidFill>
                <a:latin typeface="Tahoma" pitchFamily="34" charset="0"/>
                <a:ea typeface="Times New Roman" pitchFamily="18" charset="0"/>
                <a:cs typeface="Tahoma" pitchFamily="34" charset="0"/>
              </a:rPr>
              <a:t>): فاصله عمودی از کف تا زیر ران که بلافاصله بعد از زانو قرار می‌گیرد، شخص عمودی نشسته، زانوها و قوزک‌های پا به صورت عمودی قرار گرفته‌اند، انتهای ران‌ها و پشت زانوها با سطح نشستگاه تماس دارد. در عمل کف پا سطح نشستگاه را نگهداری می‌کند، البته شخص باید در وضعیت صحیح قرار گیرد.</a:t>
            </a:r>
            <a:br>
              <a:rPr lang="ar-SA" sz="2000" dirty="0">
                <a:solidFill>
                  <a:srgbClr val="404D00"/>
                </a:solidFill>
                <a:latin typeface="Tahoma" pitchFamily="34" charset="0"/>
                <a:ea typeface="Times New Roman" pitchFamily="18" charset="0"/>
                <a:cs typeface="Tahoma" pitchFamily="34" charset="0"/>
              </a:rPr>
            </a:br>
            <a:r>
              <a:rPr lang="ar-SA" sz="2000" dirty="0">
                <a:solidFill>
                  <a:srgbClr val="404D00"/>
                </a:solidFill>
                <a:latin typeface="Tahoma" pitchFamily="34" charset="0"/>
                <a:ea typeface="Times New Roman" pitchFamily="18" charset="0"/>
                <a:cs typeface="Tahoma" pitchFamily="34" charset="0"/>
              </a:rPr>
              <a:t>ارتفاع زانو (</a:t>
            </a:r>
            <a:r>
              <a:rPr lang="en-US" sz="2000" dirty="0">
                <a:solidFill>
                  <a:srgbClr val="404D00"/>
                </a:solidFill>
                <a:latin typeface="Tahoma" pitchFamily="34" charset="0"/>
                <a:ea typeface="Times New Roman" pitchFamily="18" charset="0"/>
                <a:cs typeface="Tahoma" pitchFamily="34" charset="0"/>
              </a:rPr>
              <a:t>Knee Height Sitting</a:t>
            </a:r>
            <a:r>
              <a:rPr lang="ar-SA" sz="2000" dirty="0">
                <a:solidFill>
                  <a:srgbClr val="404D00"/>
                </a:solidFill>
                <a:latin typeface="Tahoma" pitchFamily="34" charset="0"/>
                <a:ea typeface="Times New Roman" pitchFamily="18" charset="0"/>
                <a:cs typeface="Tahoma" pitchFamily="34" charset="0"/>
              </a:rPr>
              <a:t>): فاصله عمودی از کف تا بالاترین نقطه زانو (نه کاسه زانو یا راس زانو) شخص عمودی نشسته، زانوها و قوزک‌های پا به صورت عمودی قرار می‌گیرد.</a:t>
            </a:r>
            <a:br>
              <a:rPr lang="ar-SA" sz="2000" dirty="0">
                <a:solidFill>
                  <a:srgbClr val="404D00"/>
                </a:solidFill>
                <a:latin typeface="Tahoma" pitchFamily="34" charset="0"/>
                <a:ea typeface="Times New Roman" pitchFamily="18" charset="0"/>
                <a:cs typeface="Tahoma" pitchFamily="34" charset="0"/>
              </a:rPr>
            </a:br>
            <a:endParaRPr lang="fa-IR" sz="2000" dirty="0"/>
          </a:p>
        </p:txBody>
      </p:sp>
    </p:spTree>
    <p:extLst>
      <p:ext uri="{BB962C8B-B14F-4D97-AF65-F5344CB8AC3E}">
        <p14:creationId xmlns:p14="http://schemas.microsoft.com/office/powerpoint/2010/main" val="84837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548680"/>
            <a:ext cx="7772400" cy="6309320"/>
          </a:xfrm>
        </p:spPr>
        <p:txBody>
          <a:bodyPr>
            <a:noAutofit/>
          </a:bodyPr>
          <a:lstStyle/>
          <a:p>
            <a:r>
              <a:rPr lang="ar-SA" sz="1800" dirty="0">
                <a:solidFill>
                  <a:srgbClr val="404D00"/>
                </a:solidFill>
                <a:latin typeface="Tahoma" pitchFamily="34" charset="0"/>
                <a:ea typeface="Times New Roman" pitchFamily="18" charset="0"/>
                <a:cs typeface="Tahoma" pitchFamily="34" charset="0"/>
              </a:rPr>
              <a:t>ارتفاع نشسته (</a:t>
            </a:r>
            <a:r>
              <a:rPr lang="en-US" sz="1800" dirty="0">
                <a:solidFill>
                  <a:srgbClr val="404D00"/>
                </a:solidFill>
                <a:latin typeface="Tahoma" pitchFamily="34" charset="0"/>
                <a:ea typeface="Times New Roman" pitchFamily="18" charset="0"/>
                <a:cs typeface="Tahoma" pitchFamily="34" charset="0"/>
              </a:rPr>
              <a:t>Shoulder Height Sitting</a:t>
            </a:r>
            <a:r>
              <a:rPr lang="ar-SA" sz="1800" dirty="0">
                <a:solidFill>
                  <a:srgbClr val="404D00"/>
                </a:solidFill>
                <a:latin typeface="Tahoma" pitchFamily="34" charset="0"/>
                <a:ea typeface="Times New Roman" pitchFamily="18" charset="0"/>
                <a:cs typeface="Tahoma" pitchFamily="34" charset="0"/>
              </a:rPr>
              <a:t>): فاصله عمودی از نشستنگاه تا قله سر، شخص عمودی نشسته، مستقیم به طرف جلو نگاه می‌کند و زانو با قوزک پا زاویه عمودی دارد.</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طول باسن-زانو (</a:t>
            </a:r>
            <a:r>
              <a:rPr lang="en-US" sz="1800" dirty="0">
                <a:solidFill>
                  <a:srgbClr val="404D00"/>
                </a:solidFill>
                <a:latin typeface="Tahoma" pitchFamily="34" charset="0"/>
                <a:ea typeface="Times New Roman" pitchFamily="18" charset="0"/>
                <a:cs typeface="Tahoma" pitchFamily="34" charset="0"/>
              </a:rPr>
              <a:t>Buttock-Knee Length Sitting</a:t>
            </a:r>
            <a:r>
              <a:rPr lang="ar-SA" sz="1800" dirty="0">
                <a:solidFill>
                  <a:srgbClr val="404D00"/>
                </a:solidFill>
                <a:latin typeface="Tahoma" pitchFamily="34" charset="0"/>
                <a:ea typeface="Times New Roman" pitchFamily="18" charset="0"/>
                <a:cs typeface="Tahoma" pitchFamily="34" charset="0"/>
              </a:rPr>
              <a:t>): فاصله عمودی از سطح عقبی کفل‌ها تا جلو زانو، شخص عمودی نشسته، زانوها و قوزک پا نسبت به هم عمودند.</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طول باسن-رکبی (</a:t>
            </a:r>
            <a:r>
              <a:rPr lang="en-US" sz="1800" dirty="0">
                <a:solidFill>
                  <a:srgbClr val="404D00"/>
                </a:solidFill>
                <a:latin typeface="Tahoma" pitchFamily="34" charset="0"/>
                <a:ea typeface="Times New Roman" pitchFamily="18" charset="0"/>
                <a:cs typeface="Tahoma" pitchFamily="34" charset="0"/>
              </a:rPr>
              <a:t>Buttock-Popliteal Length</a:t>
            </a:r>
            <a:r>
              <a:rPr lang="ar-SA" sz="1800" dirty="0">
                <a:solidFill>
                  <a:srgbClr val="404D00"/>
                </a:solidFill>
                <a:latin typeface="Tahoma" pitchFamily="34" charset="0"/>
                <a:ea typeface="Times New Roman" pitchFamily="18" charset="0"/>
                <a:cs typeface="Tahoma" pitchFamily="34" charset="0"/>
              </a:rPr>
              <a:t>): فاصله افقی از خلفی‌ترین نقطه در روی باسن تا پشت ساق پا.</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ارتفاع آرنج نشسته (</a:t>
            </a:r>
            <a:r>
              <a:rPr lang="en-US" sz="1800" dirty="0">
                <a:solidFill>
                  <a:srgbClr val="404D00"/>
                </a:solidFill>
                <a:latin typeface="Tahoma" pitchFamily="34" charset="0"/>
                <a:ea typeface="Times New Roman" pitchFamily="18" charset="0"/>
                <a:cs typeface="Tahoma" pitchFamily="34" charset="0"/>
              </a:rPr>
              <a:t>Elbow To Floor Height Sitting</a:t>
            </a:r>
            <a:r>
              <a:rPr lang="ar-SA" sz="1800" dirty="0">
                <a:solidFill>
                  <a:srgbClr val="404D00"/>
                </a:solidFill>
                <a:latin typeface="Tahoma" pitchFamily="34" charset="0"/>
                <a:ea typeface="Times New Roman" pitchFamily="18" charset="0"/>
                <a:cs typeface="Tahoma" pitchFamily="34" charset="0"/>
              </a:rPr>
              <a:t>): فاصله عمودی از کف زمین تا انتهای آرنج در حالت نشسته.</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عمق ران (</a:t>
            </a:r>
            <a:r>
              <a:rPr lang="en-US" sz="1800" dirty="0">
                <a:solidFill>
                  <a:srgbClr val="404D00"/>
                </a:solidFill>
                <a:latin typeface="Tahoma" pitchFamily="34" charset="0"/>
                <a:ea typeface="Times New Roman" pitchFamily="18" charset="0"/>
                <a:cs typeface="Tahoma" pitchFamily="34" charset="0"/>
              </a:rPr>
              <a:t>Thigh Depth</a:t>
            </a:r>
            <a:r>
              <a:rPr lang="ar-SA" sz="1800" dirty="0">
                <a:solidFill>
                  <a:srgbClr val="404D00"/>
                </a:solidFill>
                <a:latin typeface="Tahoma" pitchFamily="34" charset="0"/>
                <a:ea typeface="Times New Roman" pitchFamily="18" charset="0"/>
                <a:cs typeface="Tahoma" pitchFamily="34" charset="0"/>
              </a:rPr>
              <a:t>): فاصله عمودی از سطح نشستگاه تا نقطه‌ای به روی ران محلی که شکم و ران با یکدیگر تلاقی می‌کنند.</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ارتفاع کتف نشسته (</a:t>
            </a:r>
            <a:r>
              <a:rPr lang="en-US" sz="1800" dirty="0">
                <a:solidFill>
                  <a:srgbClr val="404D00"/>
                </a:solidFill>
                <a:latin typeface="Tahoma" pitchFamily="34" charset="0"/>
                <a:ea typeface="Times New Roman" pitchFamily="18" charset="0"/>
                <a:cs typeface="Tahoma" pitchFamily="34" charset="0"/>
              </a:rPr>
              <a:t>Shoulder Height Sitting</a:t>
            </a:r>
            <a:r>
              <a:rPr lang="ar-SA" sz="1800" dirty="0">
                <a:solidFill>
                  <a:srgbClr val="404D00"/>
                </a:solidFill>
                <a:latin typeface="Tahoma" pitchFamily="34" charset="0"/>
                <a:ea typeface="Times New Roman" pitchFamily="18" charset="0"/>
                <a:cs typeface="Tahoma" pitchFamily="34" charset="0"/>
              </a:rPr>
              <a:t>): شخص عمودی نشسته، فاصله عمودی از سطح نشستنگاه تا زائده اخرومی واقع در سطح بالایی استخوان شانه.</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ارتفاع تکیه‌گاه آرنج نشسته (</a:t>
            </a:r>
            <a:r>
              <a:rPr lang="en-US" sz="1800" dirty="0">
                <a:solidFill>
                  <a:srgbClr val="404D00"/>
                </a:solidFill>
                <a:latin typeface="Tahoma" pitchFamily="34" charset="0"/>
                <a:ea typeface="Times New Roman" pitchFamily="18" charset="0"/>
                <a:cs typeface="Tahoma" pitchFamily="34" charset="0"/>
              </a:rPr>
              <a:t>Elbow Rest Height Sitting</a:t>
            </a:r>
            <a:r>
              <a:rPr lang="ar-SA" sz="1800" dirty="0">
                <a:solidFill>
                  <a:srgbClr val="404D00"/>
                </a:solidFill>
                <a:latin typeface="Tahoma" pitchFamily="34" charset="0"/>
                <a:ea typeface="Times New Roman" pitchFamily="18" charset="0"/>
                <a:cs typeface="Tahoma" pitchFamily="34" charset="0"/>
              </a:rPr>
              <a:t>): فاصله عمودی از سطح نشستنگاه تا قسمت زیرین آرنج، شخص عمودی نشسته، بازو در امتداد محور تنه و عمود بر ساعد. </a:t>
            </a:r>
            <a:br>
              <a:rPr lang="ar-SA" sz="1800" dirty="0">
                <a:solidFill>
                  <a:srgbClr val="404D00"/>
                </a:solidFill>
                <a:latin typeface="Tahoma" pitchFamily="34" charset="0"/>
                <a:ea typeface="Times New Roman" pitchFamily="18" charset="0"/>
                <a:cs typeface="Tahoma" pitchFamily="34" charset="0"/>
              </a:rPr>
            </a:br>
            <a:r>
              <a:rPr lang="ar-SA" sz="1800" dirty="0">
                <a:solidFill>
                  <a:srgbClr val="404D00"/>
                </a:solidFill>
                <a:latin typeface="Tahoma" pitchFamily="34" charset="0"/>
                <a:ea typeface="Times New Roman" pitchFamily="18" charset="0"/>
                <a:cs typeface="Tahoma" pitchFamily="34" charset="0"/>
              </a:rPr>
              <a:t>پهنای عرضی آرنج‌ها (</a:t>
            </a:r>
            <a:r>
              <a:rPr lang="en-US" sz="1800" dirty="0">
                <a:solidFill>
                  <a:srgbClr val="404D00"/>
                </a:solidFill>
                <a:latin typeface="Tahoma" pitchFamily="34" charset="0"/>
                <a:ea typeface="Times New Roman" pitchFamily="18" charset="0"/>
                <a:cs typeface="Tahoma" pitchFamily="34" charset="0"/>
              </a:rPr>
              <a:t>Breadth Across Elbows</a:t>
            </a:r>
            <a:r>
              <a:rPr lang="ar-SA" sz="1800" dirty="0">
                <a:solidFill>
                  <a:srgbClr val="404D00"/>
                </a:solidFill>
                <a:latin typeface="Tahoma" pitchFamily="34" charset="0"/>
                <a:ea typeface="Times New Roman" pitchFamily="18" charset="0"/>
                <a:cs typeface="Tahoma" pitchFamily="34" charset="0"/>
              </a:rPr>
              <a:t>): فاصله عمودی آرنج تا آرنج در سطح جانبی آرنج‌ها در حالی که آنج‌ها ثابت شده‌اند و بر ساعد عمودند و شخص نشسته است.</a:t>
            </a:r>
            <a:br>
              <a:rPr lang="ar-SA" sz="1800" dirty="0">
                <a:solidFill>
                  <a:srgbClr val="404D00"/>
                </a:solidFill>
                <a:latin typeface="Tahoma" pitchFamily="34" charset="0"/>
                <a:ea typeface="Times New Roman" pitchFamily="18" charset="0"/>
                <a:cs typeface="Tahoma" pitchFamily="34" charset="0"/>
              </a:rPr>
            </a:br>
            <a:endParaRPr lang="fa-IR" sz="1800" dirty="0"/>
          </a:p>
        </p:txBody>
      </p:sp>
    </p:spTree>
    <p:extLst>
      <p:ext uri="{BB962C8B-B14F-4D97-AF65-F5344CB8AC3E}">
        <p14:creationId xmlns:p14="http://schemas.microsoft.com/office/powerpoint/2010/main" val="49117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08720"/>
            <a:ext cx="7772400" cy="5446840"/>
          </a:xfrm>
        </p:spPr>
        <p:txBody>
          <a:bodyPr>
            <a:normAutofit lnSpcReduction="10000"/>
          </a:bodyPr>
          <a:lstStyle/>
          <a:p>
            <a:r>
              <a:rPr lang="ar-SA" sz="3200" dirty="0">
                <a:solidFill>
                  <a:srgbClr val="404D00"/>
                </a:solidFill>
                <a:latin typeface="Tahoma" pitchFamily="34" charset="0"/>
                <a:ea typeface="Times New Roman" pitchFamily="18" charset="0"/>
                <a:cs typeface="Tahoma" pitchFamily="34" charset="0"/>
              </a:rPr>
              <a:t>پهنای باسن (</a:t>
            </a:r>
            <a:r>
              <a:rPr lang="en-US" sz="3200" dirty="0">
                <a:solidFill>
                  <a:srgbClr val="404D00"/>
                </a:solidFill>
                <a:latin typeface="Tahoma" pitchFamily="34" charset="0"/>
                <a:ea typeface="Times New Roman" pitchFamily="18" charset="0"/>
                <a:cs typeface="Tahoma" pitchFamily="34" charset="0"/>
              </a:rPr>
              <a:t>Hip Breadth Sitting</a:t>
            </a:r>
            <a:r>
              <a:rPr lang="ar-SA" sz="3200" dirty="0">
                <a:solidFill>
                  <a:srgbClr val="404D00"/>
                </a:solidFill>
                <a:latin typeface="Tahoma" pitchFamily="34" charset="0"/>
                <a:ea typeface="Times New Roman" pitchFamily="18" charset="0"/>
                <a:cs typeface="Tahoma" pitchFamily="34" charset="0"/>
              </a:rPr>
              <a:t>): حداکثر فاصله افقی عرض باتسن‌ها، شخص عمودی نشسته، زانوها و قوزک پا حالت عمودی دارند. زانوها و پاشنه‌ها در حالت چسبیده بهم.  </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سعی بر این بود که یک نفر اندازه‌گیری را انجام دهد.</a:t>
            </a:r>
            <a:br>
              <a:rPr lang="ar-SA" sz="3200" dirty="0">
                <a:solidFill>
                  <a:srgbClr val="404D00"/>
                </a:solidFill>
                <a:latin typeface="Tahoma" pitchFamily="34" charset="0"/>
                <a:ea typeface="Times New Roman" pitchFamily="18" charset="0"/>
                <a:cs typeface="Tahoma" pitchFamily="34" charset="0"/>
              </a:rPr>
            </a:br>
            <a:r>
              <a:rPr lang="ar-SA" sz="3200" dirty="0">
                <a:solidFill>
                  <a:srgbClr val="404D00"/>
                </a:solidFill>
                <a:latin typeface="Tahoma" pitchFamily="34" charset="0"/>
                <a:ea typeface="Times New Roman" pitchFamily="18" charset="0"/>
                <a:cs typeface="Tahoma" pitchFamily="34" charset="0"/>
              </a:rPr>
              <a:t>دانش‌آموزان در وضعیتهای نشسته و ایستاده استاندارد اندازه‌گیری شدند. ابعاد بدن دانش‌آموزان در حالی که لباس سبک بر تن داشتند و بدون کفش اندازه‌گیری شد.</a:t>
            </a:r>
            <a:br>
              <a:rPr lang="ar-SA" sz="3200" dirty="0">
                <a:solidFill>
                  <a:srgbClr val="404D00"/>
                </a:solidFill>
                <a:latin typeface="Tahoma" pitchFamily="34" charset="0"/>
                <a:ea typeface="Times New Roman" pitchFamily="18" charset="0"/>
                <a:cs typeface="Tahoma" pitchFamily="34" charset="0"/>
              </a:rPr>
            </a:br>
            <a:endParaRPr lang="fa-IR" sz="3200" dirty="0"/>
          </a:p>
          <a:p>
            <a:endParaRPr lang="fa-IR" sz="3200" dirty="0"/>
          </a:p>
          <a:p>
            <a:endParaRPr lang="fa-IR" sz="3200" dirty="0"/>
          </a:p>
          <a:p>
            <a:endParaRPr lang="fa-IR" sz="3200" dirty="0"/>
          </a:p>
          <a:p>
            <a:endParaRPr lang="fa-IR" dirty="0"/>
          </a:p>
        </p:txBody>
      </p:sp>
    </p:spTree>
    <p:extLst>
      <p:ext uri="{BB962C8B-B14F-4D97-AF65-F5344CB8AC3E}">
        <p14:creationId xmlns:p14="http://schemas.microsoft.com/office/powerpoint/2010/main" val="378463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TotalTime>
  <Words>353</Words>
  <Application>Microsoft Office PowerPoint</Application>
  <PresentationFormat>On-screen Show (4:3)</PresentationFormat>
  <Paragraphs>123</Paragraphs>
  <Slides>69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69</vt:i4>
      </vt:variant>
    </vt:vector>
  </HeadingPairs>
  <TitlesOfParts>
    <vt:vector size="78" baseType="lpstr">
      <vt:lpstr>Arial</vt:lpstr>
      <vt:lpstr>Consolas</vt:lpstr>
      <vt:lpstr>Corbel</vt:lpstr>
      <vt:lpstr>Tahoma</vt:lpstr>
      <vt:lpstr>Times New Roman</vt:lpstr>
      <vt:lpstr>Wingdings</vt:lpstr>
      <vt:lpstr>Wingdings 2</vt:lpstr>
      <vt:lpstr>Wingdings 3</vt:lpstr>
      <vt:lpstr>Metro</vt:lpstr>
      <vt:lpstr>PowerPoint Presentation</vt:lpstr>
      <vt:lpstr>پروژه تمرین های معماری 2</vt:lpstr>
      <vt:lpstr>تحقیق در مورد                طراحی مدارس                                       ابتدایی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Arbox</dc:creator>
  <cp:lastModifiedBy>omid</cp:lastModifiedBy>
  <cp:revision>8</cp:revision>
  <dcterms:created xsi:type="dcterms:W3CDTF">2010-12-11T10:21:08Z</dcterms:created>
  <dcterms:modified xsi:type="dcterms:W3CDTF">2018-02-11T10:03:41Z</dcterms:modified>
</cp:coreProperties>
</file>